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9" autoAdjust="0"/>
    <p:restoredTop sz="94660"/>
  </p:normalViewPr>
  <p:slideViewPr>
    <p:cSldViewPr snapToGrid="0">
      <p:cViewPr varScale="1">
        <p:scale>
          <a:sx n="46" d="100"/>
          <a:sy n="46" d="100"/>
        </p:scale>
        <p:origin x="60" y="21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solidFill>
                  <a:prstClr val="white">
                    <a:tint val="75000"/>
                    <a:alpha val="60000"/>
                  </a:prstClr>
                </a:solidFill>
              </a:rPr>
              <a:pPr/>
              <a:t>12/16/2019</a:t>
            </a:fld>
            <a:endParaRPr lang="en-US" dirty="0">
              <a:solidFill>
                <a:prstClr val="white">
                  <a:tint val="75000"/>
                  <a:alpha val="60000"/>
                </a:prstClr>
              </a:solidFill>
            </a:endParaRPr>
          </a:p>
        </p:txBody>
      </p:sp>
      <p:sp>
        <p:nvSpPr>
          <p:cNvPr id="5" name="Footer Placeholder 4"/>
          <p:cNvSpPr>
            <a:spLocks noGrp="1"/>
          </p:cNvSpPr>
          <p:nvPr>
            <p:ph type="ftr" sz="quarter" idx="11"/>
          </p:nvPr>
        </p:nvSpPr>
        <p:spPr/>
        <p:txBody>
          <a:bodyPr/>
          <a:lstStyle/>
          <a:p>
            <a:endParaRPr lang="en-US" dirty="0">
              <a:solidFill>
                <a:prstClr val="white">
                  <a:tint val="75000"/>
                  <a:alpha val="60000"/>
                </a:prstClr>
              </a:solidFill>
            </a:endParaRPr>
          </a:p>
        </p:txBody>
      </p:sp>
      <p:sp>
        <p:nvSpPr>
          <p:cNvPr id="6" name="Slide Number Placeholder 5"/>
          <p:cNvSpPr>
            <a:spLocks noGrp="1"/>
          </p:cNvSpPr>
          <p:nvPr>
            <p:ph type="sldNum" sz="quarter" idx="12"/>
          </p:nvPr>
        </p:nvSpPr>
        <p:spPr/>
        <p:txBody>
          <a:bodyPr/>
          <a:lstStyle/>
          <a:p>
            <a:fld id="{D57F1E4F-1CFF-5643-939E-02111984F565}" type="slidenum">
              <a:rPr lang="en-US" dirty="0">
                <a:solidFill>
                  <a:prstClr val="white">
                    <a:tint val="75000"/>
                  </a:prstClr>
                </a:solidFill>
              </a:rPr>
              <a:pPr/>
              <a:t>‹#›</a:t>
            </a:fld>
            <a:endParaRPr lang="en-US" dirty="0">
              <a:solidFill>
                <a:prstClr val="white">
                  <a:tint val="75000"/>
                </a:prstClr>
              </a:solidFill>
            </a:endParaRPr>
          </a:p>
        </p:txBody>
      </p:sp>
    </p:spTree>
    <p:extLst>
      <p:ext uri="{BB962C8B-B14F-4D97-AF65-F5344CB8AC3E}">
        <p14:creationId xmlns:p14="http://schemas.microsoft.com/office/powerpoint/2010/main" val="2332571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solidFill>
                  <a:prstClr val="white">
                    <a:tint val="75000"/>
                    <a:alpha val="60000"/>
                  </a:prstClr>
                </a:solidFill>
              </a:rPr>
              <a:pPr/>
              <a:t>12/16/2019</a:t>
            </a:fld>
            <a:endParaRPr lang="en-US" dirty="0">
              <a:solidFill>
                <a:prstClr val="white">
                  <a:tint val="75000"/>
                  <a:alpha val="60000"/>
                </a:prstClr>
              </a:solidFill>
            </a:endParaRPr>
          </a:p>
        </p:txBody>
      </p:sp>
      <p:sp>
        <p:nvSpPr>
          <p:cNvPr id="6" name="Footer Placeholder 5"/>
          <p:cNvSpPr>
            <a:spLocks noGrp="1"/>
          </p:cNvSpPr>
          <p:nvPr>
            <p:ph type="ftr" sz="quarter" idx="11"/>
          </p:nvPr>
        </p:nvSpPr>
        <p:spPr/>
        <p:txBody>
          <a:bodyPr/>
          <a:lstStyle/>
          <a:p>
            <a:endParaRPr lang="en-US" dirty="0">
              <a:solidFill>
                <a:prstClr val="white">
                  <a:tint val="75000"/>
                  <a:alpha val="60000"/>
                </a:prstClr>
              </a:solidFill>
            </a:endParaRPr>
          </a:p>
        </p:txBody>
      </p:sp>
      <p:sp>
        <p:nvSpPr>
          <p:cNvPr id="7" name="Slide Number Placeholder 6"/>
          <p:cNvSpPr>
            <a:spLocks noGrp="1"/>
          </p:cNvSpPr>
          <p:nvPr>
            <p:ph type="sldNum" sz="quarter" idx="12"/>
          </p:nvPr>
        </p:nvSpPr>
        <p:spPr/>
        <p:txBody>
          <a:bodyPr/>
          <a:lstStyle/>
          <a:p>
            <a:fld id="{D57F1E4F-1CFF-5643-939E-02111984F565}" type="slidenum">
              <a:rPr lang="en-US" dirty="0">
                <a:solidFill>
                  <a:prstClr val="white">
                    <a:tint val="75000"/>
                  </a:prstClr>
                </a:solidFill>
              </a:rPr>
              <a:pPr/>
              <a:t>‹#›</a:t>
            </a:fld>
            <a:endParaRPr lang="en-US" dirty="0">
              <a:solidFill>
                <a:prstClr val="white">
                  <a:tint val="75000"/>
                </a:prstClr>
              </a:solidFill>
            </a:endParaRPr>
          </a:p>
        </p:txBody>
      </p:sp>
    </p:spTree>
    <p:extLst>
      <p:ext uri="{BB962C8B-B14F-4D97-AF65-F5344CB8AC3E}">
        <p14:creationId xmlns:p14="http://schemas.microsoft.com/office/powerpoint/2010/main" val="42549922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solidFill>
                  <a:prstClr val="white">
                    <a:tint val="75000"/>
                    <a:alpha val="60000"/>
                  </a:prstClr>
                </a:solidFill>
              </a:rPr>
              <a:pPr/>
              <a:t>12/16/2019</a:t>
            </a:fld>
            <a:endParaRPr lang="en-US" dirty="0">
              <a:solidFill>
                <a:prstClr val="white">
                  <a:tint val="75000"/>
                  <a:alpha val="60000"/>
                </a:prstClr>
              </a:solidFill>
            </a:endParaRPr>
          </a:p>
        </p:txBody>
      </p:sp>
      <p:sp>
        <p:nvSpPr>
          <p:cNvPr id="5" name="Footer Placeholder 4"/>
          <p:cNvSpPr>
            <a:spLocks noGrp="1"/>
          </p:cNvSpPr>
          <p:nvPr>
            <p:ph type="ftr" sz="quarter" idx="11"/>
          </p:nvPr>
        </p:nvSpPr>
        <p:spPr/>
        <p:txBody>
          <a:bodyPr/>
          <a:lstStyle/>
          <a:p>
            <a:endParaRPr lang="en-US" dirty="0">
              <a:solidFill>
                <a:prstClr val="white">
                  <a:tint val="75000"/>
                  <a:alpha val="60000"/>
                </a:prstClr>
              </a:solidFill>
            </a:endParaRPr>
          </a:p>
        </p:txBody>
      </p:sp>
      <p:sp>
        <p:nvSpPr>
          <p:cNvPr id="6" name="Slide Number Placeholder 5"/>
          <p:cNvSpPr>
            <a:spLocks noGrp="1"/>
          </p:cNvSpPr>
          <p:nvPr>
            <p:ph type="sldNum" sz="quarter" idx="12"/>
          </p:nvPr>
        </p:nvSpPr>
        <p:spPr/>
        <p:txBody>
          <a:bodyPr/>
          <a:lstStyle/>
          <a:p>
            <a:fld id="{D57F1E4F-1CFF-5643-939E-02111984F565}" type="slidenum">
              <a:rPr lang="en-US" dirty="0">
                <a:solidFill>
                  <a:prstClr val="white">
                    <a:tint val="75000"/>
                  </a:prstClr>
                </a:solidFill>
              </a:rPr>
              <a:pPr/>
              <a:t>‹#›</a:t>
            </a:fld>
            <a:endParaRPr lang="en-US" dirty="0">
              <a:solidFill>
                <a:prstClr val="white">
                  <a:tint val="75000"/>
                </a:prstClr>
              </a:solidFill>
            </a:endParaRPr>
          </a:p>
        </p:txBody>
      </p:sp>
    </p:spTree>
    <p:extLst>
      <p:ext uri="{BB962C8B-B14F-4D97-AF65-F5344CB8AC3E}">
        <p14:creationId xmlns:p14="http://schemas.microsoft.com/office/powerpoint/2010/main" val="36658651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solidFill>
                  <a:prstClr val="white">
                    <a:tint val="75000"/>
                    <a:alpha val="60000"/>
                  </a:prstClr>
                </a:solidFill>
              </a:rPr>
              <a:pPr/>
              <a:t>12/16/2019</a:t>
            </a:fld>
            <a:endParaRPr lang="en-US" dirty="0">
              <a:solidFill>
                <a:prstClr val="white">
                  <a:tint val="75000"/>
                  <a:alpha val="60000"/>
                </a:prstClr>
              </a:solidFill>
            </a:endParaRPr>
          </a:p>
        </p:txBody>
      </p:sp>
      <p:sp>
        <p:nvSpPr>
          <p:cNvPr id="5" name="Footer Placeholder 4"/>
          <p:cNvSpPr>
            <a:spLocks noGrp="1"/>
          </p:cNvSpPr>
          <p:nvPr>
            <p:ph type="ftr" sz="quarter" idx="11"/>
          </p:nvPr>
        </p:nvSpPr>
        <p:spPr/>
        <p:txBody>
          <a:bodyPr/>
          <a:lstStyle/>
          <a:p>
            <a:endParaRPr lang="en-US" dirty="0">
              <a:solidFill>
                <a:prstClr val="white">
                  <a:tint val="75000"/>
                  <a:alpha val="60000"/>
                </a:prstClr>
              </a:solidFill>
            </a:endParaRPr>
          </a:p>
        </p:txBody>
      </p:sp>
      <p:sp>
        <p:nvSpPr>
          <p:cNvPr id="6" name="Slide Number Placeholder 5"/>
          <p:cNvSpPr>
            <a:spLocks noGrp="1"/>
          </p:cNvSpPr>
          <p:nvPr>
            <p:ph type="sldNum" sz="quarter" idx="12"/>
          </p:nvPr>
        </p:nvSpPr>
        <p:spPr/>
        <p:txBody>
          <a:bodyPr/>
          <a:lstStyle/>
          <a:p>
            <a:fld id="{D57F1E4F-1CFF-5643-939E-02111984F565}" type="slidenum">
              <a:rPr lang="en-US" dirty="0">
                <a:solidFill>
                  <a:prstClr val="white">
                    <a:tint val="75000"/>
                  </a:prstClr>
                </a:solidFill>
              </a:rPr>
              <a:pPr/>
              <a:t>‹#›</a:t>
            </a:fld>
            <a:endParaRPr lang="en-US" dirty="0">
              <a:solidFill>
                <a:prstClr val="white">
                  <a:tint val="75000"/>
                </a:prstClr>
              </a:solidFill>
            </a:endParaRP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defTabSz="457200"/>
            <a:r>
              <a:rPr lang="en-US" dirty="0">
                <a:solidFill>
                  <a:srgbClr val="1E5155">
                    <a:lumMod val="40000"/>
                    <a:lumOff val="60000"/>
                  </a:srgbClr>
                </a:solidFill>
              </a:rPr>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defTabSz="457200"/>
            <a:r>
              <a:rPr lang="en-US" dirty="0">
                <a:solidFill>
                  <a:srgbClr val="1E5155">
                    <a:lumMod val="40000"/>
                    <a:lumOff val="60000"/>
                  </a:srgbClr>
                </a:solidFill>
              </a:rPr>
              <a:t>”</a:t>
            </a:r>
          </a:p>
        </p:txBody>
      </p:sp>
    </p:spTree>
    <p:extLst>
      <p:ext uri="{BB962C8B-B14F-4D97-AF65-F5344CB8AC3E}">
        <p14:creationId xmlns:p14="http://schemas.microsoft.com/office/powerpoint/2010/main" val="14370935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solidFill>
                  <a:prstClr val="white">
                    <a:tint val="75000"/>
                    <a:alpha val="60000"/>
                  </a:prstClr>
                </a:solidFill>
              </a:rPr>
              <a:pPr/>
              <a:t>12/16/2019</a:t>
            </a:fld>
            <a:endParaRPr lang="en-US" dirty="0">
              <a:solidFill>
                <a:prstClr val="white">
                  <a:tint val="75000"/>
                  <a:alpha val="60000"/>
                </a:prstClr>
              </a:solidFill>
            </a:endParaRPr>
          </a:p>
        </p:txBody>
      </p:sp>
      <p:sp>
        <p:nvSpPr>
          <p:cNvPr id="5" name="Footer Placeholder 4"/>
          <p:cNvSpPr>
            <a:spLocks noGrp="1"/>
          </p:cNvSpPr>
          <p:nvPr>
            <p:ph type="ftr" sz="quarter" idx="11"/>
          </p:nvPr>
        </p:nvSpPr>
        <p:spPr/>
        <p:txBody>
          <a:bodyPr/>
          <a:lstStyle/>
          <a:p>
            <a:endParaRPr lang="en-US" dirty="0">
              <a:solidFill>
                <a:prstClr val="white">
                  <a:tint val="75000"/>
                  <a:alpha val="60000"/>
                </a:prstClr>
              </a:solidFill>
            </a:endParaRPr>
          </a:p>
        </p:txBody>
      </p:sp>
      <p:sp>
        <p:nvSpPr>
          <p:cNvPr id="6" name="Slide Number Placeholder 5"/>
          <p:cNvSpPr>
            <a:spLocks noGrp="1"/>
          </p:cNvSpPr>
          <p:nvPr>
            <p:ph type="sldNum" sz="quarter" idx="12"/>
          </p:nvPr>
        </p:nvSpPr>
        <p:spPr/>
        <p:txBody>
          <a:bodyPr/>
          <a:lstStyle/>
          <a:p>
            <a:fld id="{D57F1E4F-1CFF-5643-939E-02111984F565}" type="slidenum">
              <a:rPr lang="en-US" dirty="0">
                <a:solidFill>
                  <a:prstClr val="white">
                    <a:tint val="75000"/>
                  </a:prstClr>
                </a:solidFill>
              </a:rPr>
              <a:pPr/>
              <a:t>‹#›</a:t>
            </a:fld>
            <a:endParaRPr lang="en-US" dirty="0">
              <a:solidFill>
                <a:prstClr val="white">
                  <a:tint val="75000"/>
                </a:prstClr>
              </a:solidFill>
            </a:endParaRPr>
          </a:p>
        </p:txBody>
      </p:sp>
    </p:spTree>
    <p:extLst>
      <p:ext uri="{BB962C8B-B14F-4D97-AF65-F5344CB8AC3E}">
        <p14:creationId xmlns:p14="http://schemas.microsoft.com/office/powerpoint/2010/main" val="40013562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solidFill>
                  <a:prstClr val="white">
                    <a:tint val="75000"/>
                    <a:alpha val="60000"/>
                  </a:prstClr>
                </a:solidFill>
              </a:rPr>
              <a:pPr/>
              <a:t>12/16/2019</a:t>
            </a:fld>
            <a:endParaRPr lang="en-US" dirty="0">
              <a:solidFill>
                <a:prstClr val="white">
                  <a:tint val="75000"/>
                  <a:alpha val="60000"/>
                </a:prstClr>
              </a:solidFill>
            </a:endParaRPr>
          </a:p>
        </p:txBody>
      </p:sp>
      <p:sp>
        <p:nvSpPr>
          <p:cNvPr id="4" name="Footer Placeholder 4"/>
          <p:cNvSpPr>
            <a:spLocks noGrp="1"/>
          </p:cNvSpPr>
          <p:nvPr>
            <p:ph type="ftr" sz="quarter" idx="11"/>
          </p:nvPr>
        </p:nvSpPr>
        <p:spPr/>
        <p:txBody>
          <a:bodyPr/>
          <a:lstStyle/>
          <a:p>
            <a:endParaRPr lang="en-US" dirty="0">
              <a:solidFill>
                <a:prstClr val="white">
                  <a:tint val="75000"/>
                  <a:alpha val="60000"/>
                </a:prstClr>
              </a:solidFill>
            </a:endParaRPr>
          </a:p>
        </p:txBody>
      </p:sp>
      <p:sp>
        <p:nvSpPr>
          <p:cNvPr id="6" name="Slide Number Placeholder 5"/>
          <p:cNvSpPr>
            <a:spLocks noGrp="1"/>
          </p:cNvSpPr>
          <p:nvPr>
            <p:ph type="sldNum" sz="quarter" idx="12"/>
          </p:nvPr>
        </p:nvSpPr>
        <p:spPr/>
        <p:txBody>
          <a:bodyPr/>
          <a:lstStyle/>
          <a:p>
            <a:fld id="{D57F1E4F-1CFF-5643-939E-02111984F565}" type="slidenum">
              <a:rPr lang="en-US" dirty="0">
                <a:solidFill>
                  <a:prstClr val="white">
                    <a:tint val="75000"/>
                  </a:prstClr>
                </a:solidFill>
              </a:rPr>
              <a:pPr/>
              <a:t>‹#›</a:t>
            </a:fld>
            <a:endParaRPr lang="en-US" dirty="0">
              <a:solidFill>
                <a:prstClr val="white">
                  <a:tint val="75000"/>
                </a:prstClr>
              </a:solidFill>
            </a:endParaRPr>
          </a:p>
        </p:txBody>
      </p:sp>
    </p:spTree>
    <p:extLst>
      <p:ext uri="{BB962C8B-B14F-4D97-AF65-F5344CB8AC3E}">
        <p14:creationId xmlns:p14="http://schemas.microsoft.com/office/powerpoint/2010/main" val="36074867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solidFill>
                  <a:prstClr val="white">
                    <a:tint val="75000"/>
                    <a:alpha val="60000"/>
                  </a:prstClr>
                </a:solidFill>
              </a:rPr>
              <a:pPr/>
              <a:t>12/16/2019</a:t>
            </a:fld>
            <a:endParaRPr lang="en-US" dirty="0">
              <a:solidFill>
                <a:prstClr val="white">
                  <a:tint val="75000"/>
                  <a:alpha val="60000"/>
                </a:prstClr>
              </a:solidFill>
            </a:endParaRPr>
          </a:p>
        </p:txBody>
      </p:sp>
      <p:sp>
        <p:nvSpPr>
          <p:cNvPr id="4" name="Footer Placeholder 4"/>
          <p:cNvSpPr>
            <a:spLocks noGrp="1"/>
          </p:cNvSpPr>
          <p:nvPr>
            <p:ph type="ftr" sz="quarter" idx="11"/>
          </p:nvPr>
        </p:nvSpPr>
        <p:spPr/>
        <p:txBody>
          <a:bodyPr/>
          <a:lstStyle/>
          <a:p>
            <a:endParaRPr lang="en-US" dirty="0">
              <a:solidFill>
                <a:prstClr val="white">
                  <a:tint val="75000"/>
                  <a:alpha val="60000"/>
                </a:prstClr>
              </a:solidFill>
            </a:endParaRPr>
          </a:p>
        </p:txBody>
      </p:sp>
      <p:sp>
        <p:nvSpPr>
          <p:cNvPr id="6" name="Slide Number Placeholder 5"/>
          <p:cNvSpPr>
            <a:spLocks noGrp="1"/>
          </p:cNvSpPr>
          <p:nvPr>
            <p:ph type="sldNum" sz="quarter" idx="12"/>
          </p:nvPr>
        </p:nvSpPr>
        <p:spPr/>
        <p:txBody>
          <a:bodyPr/>
          <a:lstStyle/>
          <a:p>
            <a:fld id="{D57F1E4F-1CFF-5643-939E-02111984F565}" type="slidenum">
              <a:rPr lang="en-US" dirty="0">
                <a:solidFill>
                  <a:prstClr val="white">
                    <a:tint val="75000"/>
                  </a:prstClr>
                </a:solidFill>
              </a:rPr>
              <a:pPr/>
              <a:t>‹#›</a:t>
            </a:fld>
            <a:endParaRPr lang="en-US" dirty="0">
              <a:solidFill>
                <a:prstClr val="white">
                  <a:tint val="75000"/>
                </a:prstClr>
              </a:solidFill>
            </a:endParaRPr>
          </a:p>
        </p:txBody>
      </p:sp>
    </p:spTree>
    <p:extLst>
      <p:ext uri="{BB962C8B-B14F-4D97-AF65-F5344CB8AC3E}">
        <p14:creationId xmlns:p14="http://schemas.microsoft.com/office/powerpoint/2010/main" val="24476602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solidFill>
                  <a:prstClr val="white">
                    <a:tint val="75000"/>
                    <a:alpha val="60000"/>
                  </a:prstClr>
                </a:solidFill>
              </a:rPr>
              <a:pPr/>
              <a:t>12/16/2019</a:t>
            </a:fld>
            <a:endParaRPr lang="en-US" dirty="0">
              <a:solidFill>
                <a:prstClr val="white">
                  <a:tint val="75000"/>
                  <a:alpha val="60000"/>
                </a:prstClr>
              </a:solidFill>
            </a:endParaRPr>
          </a:p>
        </p:txBody>
      </p:sp>
      <p:sp>
        <p:nvSpPr>
          <p:cNvPr id="5" name="Footer Placeholder 4"/>
          <p:cNvSpPr>
            <a:spLocks noGrp="1"/>
          </p:cNvSpPr>
          <p:nvPr>
            <p:ph type="ftr" sz="quarter" idx="11"/>
          </p:nvPr>
        </p:nvSpPr>
        <p:spPr/>
        <p:txBody>
          <a:bodyPr/>
          <a:lstStyle/>
          <a:p>
            <a:endParaRPr lang="en-US" dirty="0">
              <a:solidFill>
                <a:prstClr val="white">
                  <a:tint val="75000"/>
                  <a:alpha val="60000"/>
                </a:prstClr>
              </a:solidFill>
            </a:endParaRPr>
          </a:p>
        </p:txBody>
      </p:sp>
      <p:sp>
        <p:nvSpPr>
          <p:cNvPr id="6" name="Slide Number Placeholder 5"/>
          <p:cNvSpPr>
            <a:spLocks noGrp="1"/>
          </p:cNvSpPr>
          <p:nvPr>
            <p:ph type="sldNum" sz="quarter" idx="12"/>
          </p:nvPr>
        </p:nvSpPr>
        <p:spPr/>
        <p:txBody>
          <a:bodyPr/>
          <a:lstStyle/>
          <a:p>
            <a:fld id="{D57F1E4F-1CFF-5643-939E-02111984F565}" type="slidenum">
              <a:rPr lang="en-US" dirty="0">
                <a:solidFill>
                  <a:prstClr val="white">
                    <a:tint val="75000"/>
                  </a:prstClr>
                </a:solidFill>
              </a:rPr>
              <a:pPr/>
              <a:t>‹#›</a:t>
            </a:fld>
            <a:endParaRPr lang="en-US" dirty="0">
              <a:solidFill>
                <a:prstClr val="white">
                  <a:tint val="75000"/>
                </a:prstClr>
              </a:solidFill>
            </a:endParaRPr>
          </a:p>
        </p:txBody>
      </p:sp>
    </p:spTree>
    <p:extLst>
      <p:ext uri="{BB962C8B-B14F-4D97-AF65-F5344CB8AC3E}">
        <p14:creationId xmlns:p14="http://schemas.microsoft.com/office/powerpoint/2010/main" val="6029859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solidFill>
                  <a:prstClr val="white">
                    <a:tint val="75000"/>
                    <a:alpha val="60000"/>
                  </a:prstClr>
                </a:solidFill>
              </a:rPr>
              <a:pPr/>
              <a:t>12/16/2019</a:t>
            </a:fld>
            <a:endParaRPr lang="en-US" dirty="0">
              <a:solidFill>
                <a:prstClr val="white">
                  <a:tint val="75000"/>
                  <a:alpha val="60000"/>
                </a:prstClr>
              </a:solidFill>
            </a:endParaRPr>
          </a:p>
        </p:txBody>
      </p:sp>
      <p:sp>
        <p:nvSpPr>
          <p:cNvPr id="5" name="Footer Placeholder 4"/>
          <p:cNvSpPr>
            <a:spLocks noGrp="1"/>
          </p:cNvSpPr>
          <p:nvPr>
            <p:ph type="ftr" sz="quarter" idx="11"/>
          </p:nvPr>
        </p:nvSpPr>
        <p:spPr/>
        <p:txBody>
          <a:bodyPr/>
          <a:lstStyle/>
          <a:p>
            <a:endParaRPr lang="en-US" dirty="0">
              <a:solidFill>
                <a:prstClr val="white">
                  <a:tint val="75000"/>
                  <a:alpha val="60000"/>
                </a:prstClr>
              </a:solidFill>
            </a:endParaRPr>
          </a:p>
        </p:txBody>
      </p:sp>
      <p:sp>
        <p:nvSpPr>
          <p:cNvPr id="6" name="Slide Number Placeholder 5"/>
          <p:cNvSpPr>
            <a:spLocks noGrp="1"/>
          </p:cNvSpPr>
          <p:nvPr>
            <p:ph type="sldNum" sz="quarter" idx="12"/>
          </p:nvPr>
        </p:nvSpPr>
        <p:spPr/>
        <p:txBody>
          <a:bodyPr/>
          <a:lstStyle/>
          <a:p>
            <a:fld id="{D57F1E4F-1CFF-5643-939E-02111984F565}" type="slidenum">
              <a:rPr lang="en-US" dirty="0">
                <a:solidFill>
                  <a:prstClr val="white">
                    <a:tint val="75000"/>
                  </a:prstClr>
                </a:solidFill>
              </a:rPr>
              <a:pPr/>
              <a:t>‹#›</a:t>
            </a:fld>
            <a:endParaRPr lang="en-US" dirty="0">
              <a:solidFill>
                <a:prstClr val="white">
                  <a:tint val="75000"/>
                </a:prstClr>
              </a:solidFill>
            </a:endParaRPr>
          </a:p>
        </p:txBody>
      </p:sp>
    </p:spTree>
    <p:extLst>
      <p:ext uri="{BB962C8B-B14F-4D97-AF65-F5344CB8AC3E}">
        <p14:creationId xmlns:p14="http://schemas.microsoft.com/office/powerpoint/2010/main" val="3958622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solidFill>
                  <a:prstClr val="white">
                    <a:tint val="75000"/>
                    <a:alpha val="60000"/>
                  </a:prstClr>
                </a:solidFill>
              </a:rPr>
              <a:pPr/>
              <a:t>12/16/2019</a:t>
            </a:fld>
            <a:endParaRPr lang="en-US" dirty="0">
              <a:solidFill>
                <a:prstClr val="white">
                  <a:tint val="75000"/>
                  <a:alpha val="60000"/>
                </a:prstClr>
              </a:solidFill>
            </a:endParaRPr>
          </a:p>
        </p:txBody>
      </p:sp>
      <p:sp>
        <p:nvSpPr>
          <p:cNvPr id="5" name="Footer Placeholder 4"/>
          <p:cNvSpPr>
            <a:spLocks noGrp="1"/>
          </p:cNvSpPr>
          <p:nvPr>
            <p:ph type="ftr" sz="quarter" idx="11"/>
          </p:nvPr>
        </p:nvSpPr>
        <p:spPr/>
        <p:txBody>
          <a:bodyPr/>
          <a:lstStyle/>
          <a:p>
            <a:endParaRPr lang="en-US" dirty="0">
              <a:solidFill>
                <a:prstClr val="white">
                  <a:tint val="75000"/>
                  <a:alpha val="60000"/>
                </a:prstClr>
              </a:solidFill>
            </a:endParaRPr>
          </a:p>
        </p:txBody>
      </p:sp>
      <p:sp>
        <p:nvSpPr>
          <p:cNvPr id="6" name="Slide Number Placeholder 5"/>
          <p:cNvSpPr>
            <a:spLocks noGrp="1"/>
          </p:cNvSpPr>
          <p:nvPr>
            <p:ph type="sldNum" sz="quarter" idx="12"/>
          </p:nvPr>
        </p:nvSpPr>
        <p:spPr/>
        <p:txBody>
          <a:bodyPr/>
          <a:lstStyle/>
          <a:p>
            <a:fld id="{D57F1E4F-1CFF-5643-939E-02111984F565}" type="slidenum">
              <a:rPr lang="en-US" dirty="0">
                <a:solidFill>
                  <a:prstClr val="white">
                    <a:tint val="75000"/>
                  </a:prstClr>
                </a:solidFill>
              </a:rPr>
              <a:pPr/>
              <a:t>‹#›</a:t>
            </a:fld>
            <a:endParaRPr lang="en-US" dirty="0">
              <a:solidFill>
                <a:prstClr val="white">
                  <a:tint val="75000"/>
                </a:prstClr>
              </a:solidFill>
            </a:endParaRPr>
          </a:p>
        </p:txBody>
      </p:sp>
    </p:spTree>
    <p:extLst>
      <p:ext uri="{BB962C8B-B14F-4D97-AF65-F5344CB8AC3E}">
        <p14:creationId xmlns:p14="http://schemas.microsoft.com/office/powerpoint/2010/main" val="2411729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solidFill>
                  <a:prstClr val="white">
                    <a:tint val="75000"/>
                    <a:alpha val="60000"/>
                  </a:prstClr>
                </a:solidFill>
              </a:rPr>
              <a:pPr/>
              <a:t>12/16/2019</a:t>
            </a:fld>
            <a:endParaRPr lang="en-US" dirty="0">
              <a:solidFill>
                <a:prstClr val="white">
                  <a:tint val="75000"/>
                  <a:alpha val="60000"/>
                </a:prstClr>
              </a:solidFill>
            </a:endParaRPr>
          </a:p>
        </p:txBody>
      </p:sp>
      <p:sp>
        <p:nvSpPr>
          <p:cNvPr id="5" name="Footer Placeholder 4"/>
          <p:cNvSpPr>
            <a:spLocks noGrp="1"/>
          </p:cNvSpPr>
          <p:nvPr>
            <p:ph type="ftr" sz="quarter" idx="11"/>
          </p:nvPr>
        </p:nvSpPr>
        <p:spPr/>
        <p:txBody>
          <a:bodyPr/>
          <a:lstStyle/>
          <a:p>
            <a:endParaRPr lang="en-US" dirty="0">
              <a:solidFill>
                <a:prstClr val="white">
                  <a:tint val="75000"/>
                  <a:alpha val="60000"/>
                </a:prstClr>
              </a:solidFill>
            </a:endParaRPr>
          </a:p>
        </p:txBody>
      </p:sp>
      <p:sp>
        <p:nvSpPr>
          <p:cNvPr id="6" name="Slide Number Placeholder 5"/>
          <p:cNvSpPr>
            <a:spLocks noGrp="1"/>
          </p:cNvSpPr>
          <p:nvPr>
            <p:ph type="sldNum" sz="quarter" idx="12"/>
          </p:nvPr>
        </p:nvSpPr>
        <p:spPr/>
        <p:txBody>
          <a:bodyPr/>
          <a:lstStyle/>
          <a:p>
            <a:fld id="{D57F1E4F-1CFF-5643-939E-02111984F565}" type="slidenum">
              <a:rPr lang="en-US" dirty="0">
                <a:solidFill>
                  <a:prstClr val="white">
                    <a:tint val="75000"/>
                  </a:prstClr>
                </a:solidFill>
              </a:rPr>
              <a:pPr/>
              <a:t>‹#›</a:t>
            </a:fld>
            <a:endParaRPr lang="en-US" dirty="0">
              <a:solidFill>
                <a:prstClr val="white">
                  <a:tint val="75000"/>
                </a:prstClr>
              </a:solidFill>
            </a:endParaRPr>
          </a:p>
        </p:txBody>
      </p:sp>
    </p:spTree>
    <p:extLst>
      <p:ext uri="{BB962C8B-B14F-4D97-AF65-F5344CB8AC3E}">
        <p14:creationId xmlns:p14="http://schemas.microsoft.com/office/powerpoint/2010/main" val="234648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solidFill>
                  <a:prstClr val="white">
                    <a:tint val="75000"/>
                    <a:alpha val="60000"/>
                  </a:prstClr>
                </a:solidFill>
              </a:rPr>
              <a:pPr/>
              <a:t>12/16/2019</a:t>
            </a:fld>
            <a:endParaRPr lang="en-US" dirty="0">
              <a:solidFill>
                <a:prstClr val="white">
                  <a:tint val="75000"/>
                  <a:alpha val="60000"/>
                </a:prstClr>
              </a:solidFill>
            </a:endParaRPr>
          </a:p>
        </p:txBody>
      </p:sp>
      <p:sp>
        <p:nvSpPr>
          <p:cNvPr id="6" name="Footer Placeholder 5"/>
          <p:cNvSpPr>
            <a:spLocks noGrp="1"/>
          </p:cNvSpPr>
          <p:nvPr>
            <p:ph type="ftr" sz="quarter" idx="11"/>
          </p:nvPr>
        </p:nvSpPr>
        <p:spPr/>
        <p:txBody>
          <a:bodyPr/>
          <a:lstStyle/>
          <a:p>
            <a:endParaRPr lang="en-US" dirty="0">
              <a:solidFill>
                <a:prstClr val="white">
                  <a:tint val="75000"/>
                  <a:alpha val="60000"/>
                </a:prstClr>
              </a:solidFill>
            </a:endParaRPr>
          </a:p>
        </p:txBody>
      </p:sp>
      <p:sp>
        <p:nvSpPr>
          <p:cNvPr id="7" name="Slide Number Placeholder 6"/>
          <p:cNvSpPr>
            <a:spLocks noGrp="1"/>
          </p:cNvSpPr>
          <p:nvPr>
            <p:ph type="sldNum" sz="quarter" idx="12"/>
          </p:nvPr>
        </p:nvSpPr>
        <p:spPr/>
        <p:txBody>
          <a:bodyPr/>
          <a:lstStyle/>
          <a:p>
            <a:fld id="{D57F1E4F-1CFF-5643-939E-02111984F565}" type="slidenum">
              <a:rPr lang="en-US" dirty="0">
                <a:solidFill>
                  <a:prstClr val="white">
                    <a:tint val="75000"/>
                  </a:prstClr>
                </a:solidFill>
              </a:rPr>
              <a:pPr/>
              <a:t>‹#›</a:t>
            </a:fld>
            <a:endParaRPr lang="en-US" dirty="0">
              <a:solidFill>
                <a:prstClr val="white">
                  <a:tint val="75000"/>
                </a:prstClr>
              </a:solidFill>
            </a:endParaRPr>
          </a:p>
        </p:txBody>
      </p:sp>
    </p:spTree>
    <p:extLst>
      <p:ext uri="{BB962C8B-B14F-4D97-AF65-F5344CB8AC3E}">
        <p14:creationId xmlns:p14="http://schemas.microsoft.com/office/powerpoint/2010/main" val="211252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solidFill>
                  <a:prstClr val="white">
                    <a:tint val="75000"/>
                    <a:alpha val="60000"/>
                  </a:prstClr>
                </a:solidFill>
              </a:rPr>
              <a:pPr/>
              <a:t>12/16/2019</a:t>
            </a:fld>
            <a:endParaRPr lang="en-US" dirty="0">
              <a:solidFill>
                <a:prstClr val="white">
                  <a:tint val="75000"/>
                  <a:alpha val="60000"/>
                </a:prstClr>
              </a:solidFill>
            </a:endParaRPr>
          </a:p>
        </p:txBody>
      </p:sp>
      <p:sp>
        <p:nvSpPr>
          <p:cNvPr id="8" name="Footer Placeholder 7"/>
          <p:cNvSpPr>
            <a:spLocks noGrp="1"/>
          </p:cNvSpPr>
          <p:nvPr>
            <p:ph type="ftr" sz="quarter" idx="11"/>
          </p:nvPr>
        </p:nvSpPr>
        <p:spPr/>
        <p:txBody>
          <a:bodyPr/>
          <a:lstStyle/>
          <a:p>
            <a:endParaRPr lang="en-US" dirty="0">
              <a:solidFill>
                <a:prstClr val="white">
                  <a:tint val="75000"/>
                  <a:alpha val="60000"/>
                </a:prstClr>
              </a:solidFill>
            </a:endParaRPr>
          </a:p>
        </p:txBody>
      </p:sp>
      <p:sp>
        <p:nvSpPr>
          <p:cNvPr id="9" name="Slide Number Placeholder 8"/>
          <p:cNvSpPr>
            <a:spLocks noGrp="1"/>
          </p:cNvSpPr>
          <p:nvPr>
            <p:ph type="sldNum" sz="quarter" idx="12"/>
          </p:nvPr>
        </p:nvSpPr>
        <p:spPr/>
        <p:txBody>
          <a:bodyPr/>
          <a:lstStyle/>
          <a:p>
            <a:fld id="{D57F1E4F-1CFF-5643-939E-02111984F565}" type="slidenum">
              <a:rPr lang="en-US" dirty="0">
                <a:solidFill>
                  <a:prstClr val="white">
                    <a:tint val="75000"/>
                  </a:prstClr>
                </a:solidFill>
              </a:rPr>
              <a:pPr/>
              <a:t>‹#›</a:t>
            </a:fld>
            <a:endParaRPr lang="en-US" dirty="0">
              <a:solidFill>
                <a:prstClr val="white">
                  <a:tint val="75000"/>
                </a:prstClr>
              </a:solidFill>
            </a:endParaRPr>
          </a:p>
        </p:txBody>
      </p:sp>
    </p:spTree>
    <p:extLst>
      <p:ext uri="{BB962C8B-B14F-4D97-AF65-F5344CB8AC3E}">
        <p14:creationId xmlns:p14="http://schemas.microsoft.com/office/powerpoint/2010/main" val="3579894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solidFill>
                  <a:prstClr val="white">
                    <a:tint val="75000"/>
                    <a:alpha val="60000"/>
                  </a:prstClr>
                </a:solidFill>
              </a:rPr>
              <a:pPr/>
              <a:t>12/16/2019</a:t>
            </a:fld>
            <a:endParaRPr lang="en-US" dirty="0">
              <a:solidFill>
                <a:prstClr val="white">
                  <a:tint val="75000"/>
                  <a:alpha val="60000"/>
                </a:prstClr>
              </a:solidFill>
            </a:endParaRPr>
          </a:p>
        </p:txBody>
      </p:sp>
      <p:sp>
        <p:nvSpPr>
          <p:cNvPr id="5" name="Footer Placeholder 3"/>
          <p:cNvSpPr>
            <a:spLocks noGrp="1"/>
          </p:cNvSpPr>
          <p:nvPr>
            <p:ph type="ftr" sz="quarter" idx="11"/>
          </p:nvPr>
        </p:nvSpPr>
        <p:spPr/>
        <p:txBody>
          <a:bodyPr/>
          <a:lstStyle/>
          <a:p>
            <a:endParaRPr lang="en-US" dirty="0">
              <a:solidFill>
                <a:prstClr val="white">
                  <a:tint val="75000"/>
                  <a:alpha val="60000"/>
                </a:prstClr>
              </a:solidFill>
            </a:endParaRPr>
          </a:p>
        </p:txBody>
      </p:sp>
      <p:sp>
        <p:nvSpPr>
          <p:cNvPr id="6" name="Slide Number Placeholder 4"/>
          <p:cNvSpPr>
            <a:spLocks noGrp="1"/>
          </p:cNvSpPr>
          <p:nvPr>
            <p:ph type="sldNum" sz="quarter" idx="12"/>
          </p:nvPr>
        </p:nvSpPr>
        <p:spPr/>
        <p:txBody>
          <a:bodyPr/>
          <a:lstStyle/>
          <a:p>
            <a:fld id="{D57F1E4F-1CFF-5643-939E-02111984F565}" type="slidenum">
              <a:rPr lang="en-US" dirty="0">
                <a:solidFill>
                  <a:prstClr val="white">
                    <a:tint val="75000"/>
                  </a:prstClr>
                </a:solidFill>
              </a:rPr>
              <a:pPr/>
              <a:t>‹#›</a:t>
            </a:fld>
            <a:endParaRPr lang="en-US" dirty="0">
              <a:solidFill>
                <a:prstClr val="white">
                  <a:tint val="75000"/>
                </a:prstClr>
              </a:solidFill>
            </a:endParaRPr>
          </a:p>
        </p:txBody>
      </p:sp>
    </p:spTree>
    <p:extLst>
      <p:ext uri="{BB962C8B-B14F-4D97-AF65-F5344CB8AC3E}">
        <p14:creationId xmlns:p14="http://schemas.microsoft.com/office/powerpoint/2010/main" val="3381687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solidFill>
                  <a:prstClr val="white">
                    <a:tint val="75000"/>
                    <a:alpha val="60000"/>
                  </a:prstClr>
                </a:solidFill>
              </a:rPr>
              <a:pPr/>
              <a:t>12/16/2019</a:t>
            </a:fld>
            <a:endParaRPr lang="en-US" dirty="0">
              <a:solidFill>
                <a:prstClr val="white">
                  <a:tint val="75000"/>
                  <a:alpha val="60000"/>
                </a:prstClr>
              </a:solidFill>
            </a:endParaRPr>
          </a:p>
        </p:txBody>
      </p:sp>
      <p:sp>
        <p:nvSpPr>
          <p:cNvPr id="5" name="Footer Placeholder 2"/>
          <p:cNvSpPr>
            <a:spLocks noGrp="1"/>
          </p:cNvSpPr>
          <p:nvPr>
            <p:ph type="ftr" sz="quarter" idx="11"/>
          </p:nvPr>
        </p:nvSpPr>
        <p:spPr/>
        <p:txBody>
          <a:bodyPr/>
          <a:lstStyle/>
          <a:p>
            <a:endParaRPr lang="en-US" dirty="0">
              <a:solidFill>
                <a:prstClr val="white">
                  <a:tint val="75000"/>
                  <a:alpha val="60000"/>
                </a:prstClr>
              </a:solidFill>
            </a:endParaRPr>
          </a:p>
        </p:txBody>
      </p:sp>
      <p:sp>
        <p:nvSpPr>
          <p:cNvPr id="6" name="Slide Number Placeholder 3"/>
          <p:cNvSpPr>
            <a:spLocks noGrp="1"/>
          </p:cNvSpPr>
          <p:nvPr>
            <p:ph type="sldNum" sz="quarter" idx="12"/>
          </p:nvPr>
        </p:nvSpPr>
        <p:spPr/>
        <p:txBody>
          <a:bodyPr/>
          <a:lstStyle/>
          <a:p>
            <a:fld id="{D57F1E4F-1CFF-5643-939E-02111984F565}" type="slidenum">
              <a:rPr lang="en-US" dirty="0">
                <a:solidFill>
                  <a:prstClr val="white">
                    <a:tint val="75000"/>
                  </a:prstClr>
                </a:solidFill>
              </a:rPr>
              <a:pPr/>
              <a:t>‹#›</a:t>
            </a:fld>
            <a:endParaRPr lang="en-US" dirty="0">
              <a:solidFill>
                <a:prstClr val="white">
                  <a:tint val="75000"/>
                </a:prstClr>
              </a:solidFill>
            </a:endParaRPr>
          </a:p>
        </p:txBody>
      </p:sp>
    </p:spTree>
    <p:extLst>
      <p:ext uri="{BB962C8B-B14F-4D97-AF65-F5344CB8AC3E}">
        <p14:creationId xmlns:p14="http://schemas.microsoft.com/office/powerpoint/2010/main" val="3991174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solidFill>
                  <a:prstClr val="white">
                    <a:tint val="75000"/>
                    <a:alpha val="60000"/>
                  </a:prstClr>
                </a:solidFill>
              </a:rPr>
              <a:pPr/>
              <a:t>12/16/2019</a:t>
            </a:fld>
            <a:endParaRPr lang="en-US" dirty="0">
              <a:solidFill>
                <a:prstClr val="white">
                  <a:tint val="75000"/>
                  <a:alpha val="60000"/>
                </a:prstClr>
              </a:solidFill>
            </a:endParaRPr>
          </a:p>
        </p:txBody>
      </p:sp>
      <p:sp>
        <p:nvSpPr>
          <p:cNvPr id="5" name="Footer Placeholder 5"/>
          <p:cNvSpPr>
            <a:spLocks noGrp="1"/>
          </p:cNvSpPr>
          <p:nvPr>
            <p:ph type="ftr" sz="quarter" idx="11"/>
          </p:nvPr>
        </p:nvSpPr>
        <p:spPr/>
        <p:txBody>
          <a:bodyPr/>
          <a:lstStyle/>
          <a:p>
            <a:endParaRPr lang="en-US" dirty="0">
              <a:solidFill>
                <a:prstClr val="white">
                  <a:tint val="75000"/>
                  <a:alpha val="60000"/>
                </a:prstClr>
              </a:solidFill>
            </a:endParaRPr>
          </a:p>
        </p:txBody>
      </p:sp>
      <p:sp>
        <p:nvSpPr>
          <p:cNvPr id="6" name="Slide Number Placeholder 6"/>
          <p:cNvSpPr>
            <a:spLocks noGrp="1"/>
          </p:cNvSpPr>
          <p:nvPr>
            <p:ph type="sldNum" sz="quarter" idx="12"/>
          </p:nvPr>
        </p:nvSpPr>
        <p:spPr/>
        <p:txBody>
          <a:bodyPr/>
          <a:lstStyle/>
          <a:p>
            <a:fld id="{D57F1E4F-1CFF-5643-939E-02111984F565}" type="slidenum">
              <a:rPr lang="en-US" dirty="0">
                <a:solidFill>
                  <a:prstClr val="white">
                    <a:tint val="75000"/>
                  </a:prstClr>
                </a:solidFill>
              </a:rPr>
              <a:pPr/>
              <a:t>‹#›</a:t>
            </a:fld>
            <a:endParaRPr lang="en-US" dirty="0">
              <a:solidFill>
                <a:prstClr val="white">
                  <a:tint val="75000"/>
                </a:prstClr>
              </a:solidFill>
            </a:endParaRPr>
          </a:p>
        </p:txBody>
      </p:sp>
    </p:spTree>
    <p:extLst>
      <p:ext uri="{BB962C8B-B14F-4D97-AF65-F5344CB8AC3E}">
        <p14:creationId xmlns:p14="http://schemas.microsoft.com/office/powerpoint/2010/main" val="1141490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solidFill>
                  <a:prstClr val="white">
                    <a:tint val="75000"/>
                    <a:alpha val="60000"/>
                  </a:prstClr>
                </a:solidFill>
              </a:rPr>
              <a:pPr/>
              <a:t>12/16/2019</a:t>
            </a:fld>
            <a:endParaRPr lang="en-US" dirty="0">
              <a:solidFill>
                <a:prstClr val="white">
                  <a:tint val="75000"/>
                  <a:alpha val="60000"/>
                </a:prstClr>
              </a:solidFill>
            </a:endParaRPr>
          </a:p>
        </p:txBody>
      </p:sp>
      <p:sp>
        <p:nvSpPr>
          <p:cNvPr id="6" name="Footer Placeholder 5"/>
          <p:cNvSpPr>
            <a:spLocks noGrp="1"/>
          </p:cNvSpPr>
          <p:nvPr>
            <p:ph type="ftr" sz="quarter" idx="11"/>
          </p:nvPr>
        </p:nvSpPr>
        <p:spPr/>
        <p:txBody>
          <a:bodyPr/>
          <a:lstStyle/>
          <a:p>
            <a:endParaRPr lang="en-US" dirty="0">
              <a:solidFill>
                <a:prstClr val="white">
                  <a:tint val="75000"/>
                  <a:alpha val="60000"/>
                </a:prstClr>
              </a:solidFill>
            </a:endParaRPr>
          </a:p>
        </p:txBody>
      </p:sp>
      <p:sp>
        <p:nvSpPr>
          <p:cNvPr id="7" name="Slide Number Placeholder 6"/>
          <p:cNvSpPr>
            <a:spLocks noGrp="1"/>
          </p:cNvSpPr>
          <p:nvPr>
            <p:ph type="sldNum" sz="quarter" idx="12"/>
          </p:nvPr>
        </p:nvSpPr>
        <p:spPr/>
        <p:txBody>
          <a:bodyPr/>
          <a:lstStyle/>
          <a:p>
            <a:fld id="{D57F1E4F-1CFF-5643-939E-02111984F565}" type="slidenum">
              <a:rPr lang="en-US" dirty="0">
                <a:solidFill>
                  <a:prstClr val="white">
                    <a:tint val="75000"/>
                  </a:prstClr>
                </a:solidFill>
              </a:rPr>
              <a:pPr/>
              <a:t>‹#›</a:t>
            </a:fld>
            <a:endParaRPr lang="en-US" dirty="0">
              <a:solidFill>
                <a:prstClr val="white">
                  <a:tint val="75000"/>
                </a:prstClr>
              </a:solidFill>
            </a:endParaRPr>
          </a:p>
        </p:txBody>
      </p:sp>
    </p:spTree>
    <p:extLst>
      <p:ext uri="{BB962C8B-B14F-4D97-AF65-F5344CB8AC3E}">
        <p14:creationId xmlns:p14="http://schemas.microsoft.com/office/powerpoint/2010/main" val="2599897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pPr defTabSz="457200"/>
            <a:fld id="{4AAD347D-5ACD-4C99-B74B-A9C85AD731AF}" type="datetimeFigureOut">
              <a:rPr lang="en-US" dirty="0">
                <a:solidFill>
                  <a:prstClr val="white">
                    <a:tint val="75000"/>
                    <a:alpha val="60000"/>
                  </a:prstClr>
                </a:solidFill>
              </a:rPr>
              <a:pPr defTabSz="457200"/>
              <a:t>12/16/2019</a:t>
            </a:fld>
            <a:endParaRPr lang="en-US" dirty="0">
              <a:solidFill>
                <a:prstClr val="white">
                  <a:tint val="75000"/>
                  <a:alpha val="60000"/>
                </a:prstClr>
              </a:solidFill>
            </a:endParaRP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pPr defTabSz="457200"/>
            <a:endParaRPr lang="en-US" dirty="0">
              <a:solidFill>
                <a:prstClr val="white">
                  <a:tint val="75000"/>
                  <a:alpha val="60000"/>
                </a:prstClr>
              </a:solidFill>
            </a:endParaRP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pPr defTabSz="457200"/>
            <a:fld id="{D57F1E4F-1CFF-5643-939E-02111984F565}" type="slidenum">
              <a:rPr lang="en-US" dirty="0">
                <a:solidFill>
                  <a:prstClr val="white">
                    <a:tint val="75000"/>
                  </a:prstClr>
                </a:solidFill>
              </a:rPr>
              <a:pPr defTabSz="457200"/>
              <a:t>‹#›</a:t>
            </a:fld>
            <a:endParaRPr lang="en-US" dirty="0">
              <a:solidFill>
                <a:prstClr val="white">
                  <a:tint val="75000"/>
                </a:prstClr>
              </a:solidFill>
            </a:endParaRPr>
          </a:p>
        </p:txBody>
      </p:sp>
    </p:spTree>
    <p:extLst>
      <p:ext uri="{BB962C8B-B14F-4D97-AF65-F5344CB8AC3E}">
        <p14:creationId xmlns:p14="http://schemas.microsoft.com/office/powerpoint/2010/main" val="16444442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9303" y="452718"/>
            <a:ext cx="10842466" cy="5795682"/>
          </a:xfrm>
        </p:spPr>
        <p:txBody>
          <a:bodyPr>
            <a:normAutofit/>
          </a:bodyPr>
          <a:lstStyle/>
          <a:p>
            <a:pPr marL="0" indent="0">
              <a:buNone/>
            </a:pPr>
            <a:r>
              <a:rPr lang="en-US" sz="4800" dirty="0" smtClean="0"/>
              <a:t>INSURANCE DISCUSSION</a:t>
            </a:r>
          </a:p>
          <a:p>
            <a:pPr marL="0" indent="0">
              <a:buNone/>
            </a:pPr>
            <a:endParaRPr lang="en-US" sz="4800" dirty="0"/>
          </a:p>
          <a:p>
            <a:pPr marL="0" indent="0">
              <a:buNone/>
            </a:pPr>
            <a:r>
              <a:rPr lang="en-US" sz="4800" dirty="0" smtClean="0"/>
              <a:t>	DEDUCTIBLE</a:t>
            </a:r>
          </a:p>
          <a:p>
            <a:pPr marL="0" indent="0">
              <a:buNone/>
            </a:pPr>
            <a:r>
              <a:rPr lang="en-US" sz="4800" dirty="0"/>
              <a:t>	</a:t>
            </a:r>
            <a:r>
              <a:rPr lang="en-US" sz="4800" dirty="0" smtClean="0"/>
              <a:t>				HRA</a:t>
            </a:r>
          </a:p>
          <a:p>
            <a:pPr marL="0" indent="0">
              <a:buNone/>
            </a:pPr>
            <a:r>
              <a:rPr lang="en-US" sz="4800" dirty="0"/>
              <a:t>	</a:t>
            </a:r>
            <a:r>
              <a:rPr lang="en-US" sz="4800" dirty="0" smtClean="0"/>
              <a:t>			Western Area Schools</a:t>
            </a:r>
          </a:p>
          <a:p>
            <a:pPr marL="0" indent="0">
              <a:buNone/>
            </a:pPr>
            <a:r>
              <a:rPr lang="en-US" sz="4800" dirty="0"/>
              <a:t>	</a:t>
            </a:r>
            <a:r>
              <a:rPr lang="en-US" sz="4800" dirty="0" smtClean="0"/>
              <a:t>									“WAS”</a:t>
            </a:r>
            <a:endParaRPr lang="en-US" sz="4800"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30021" y="0"/>
            <a:ext cx="3895724" cy="3844010"/>
          </a:xfrm>
          <a:prstGeom prst="rect">
            <a:avLst/>
          </a:prstGeom>
        </p:spPr>
      </p:pic>
    </p:spTree>
    <p:extLst>
      <p:ext uri="{BB962C8B-B14F-4D97-AF65-F5344CB8AC3E}">
        <p14:creationId xmlns:p14="http://schemas.microsoft.com/office/powerpoint/2010/main" val="27001237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4949" y="495946"/>
            <a:ext cx="11267268" cy="7755969"/>
          </a:xfrm>
          <a:prstGeom prst="rect">
            <a:avLst/>
          </a:prstGeom>
          <a:noFill/>
        </p:spPr>
        <p:txBody>
          <a:bodyPr wrap="square" rtlCol="0">
            <a:spAutoFit/>
          </a:bodyPr>
          <a:lstStyle/>
          <a:p>
            <a:pPr defTabSz="457200"/>
            <a:r>
              <a:rPr lang="en-US" sz="3600" dirty="0">
                <a:solidFill>
                  <a:prstClr val="white"/>
                </a:solidFill>
              </a:rPr>
              <a:t>(I know not everyone takes insurance, but I believe most of society is insurance ignorant)</a:t>
            </a:r>
          </a:p>
          <a:p>
            <a:pPr defTabSz="457200"/>
            <a:endParaRPr lang="en-US" sz="1400" dirty="0">
              <a:solidFill>
                <a:prstClr val="white"/>
              </a:solidFill>
            </a:endParaRPr>
          </a:p>
          <a:p>
            <a:pPr defTabSz="457200"/>
            <a:r>
              <a:rPr lang="en-US" sz="4400" b="1" dirty="0">
                <a:solidFill>
                  <a:prstClr val="white"/>
                </a:solidFill>
              </a:rPr>
              <a:t>The basics of the Insurance Industry</a:t>
            </a:r>
            <a:r>
              <a:rPr lang="en-US" sz="4400" dirty="0">
                <a:solidFill>
                  <a:prstClr val="white"/>
                </a:solidFill>
              </a:rPr>
              <a:t>:</a:t>
            </a:r>
          </a:p>
          <a:p>
            <a:pPr marL="571500" indent="-571500" defTabSz="457200">
              <a:buFont typeface="Arial" panose="020B0604020202020204" pitchFamily="34" charset="0"/>
              <a:buChar char="•"/>
            </a:pPr>
            <a:r>
              <a:rPr lang="en-US" sz="4000" dirty="0">
                <a:solidFill>
                  <a:prstClr val="white"/>
                </a:solidFill>
              </a:rPr>
              <a:t>It is complicated and confusing</a:t>
            </a:r>
          </a:p>
          <a:p>
            <a:pPr marL="571500" indent="-571500" defTabSz="457200">
              <a:buFont typeface="Arial" panose="020B0604020202020204" pitchFamily="34" charset="0"/>
              <a:buChar char="•"/>
            </a:pPr>
            <a:r>
              <a:rPr lang="en-US" sz="4000" dirty="0">
                <a:solidFill>
                  <a:prstClr val="white"/>
                </a:solidFill>
              </a:rPr>
              <a:t>Billing is all about coding </a:t>
            </a:r>
          </a:p>
          <a:p>
            <a:pPr marL="571500" indent="-571500" defTabSz="457200">
              <a:buFont typeface="Arial" panose="020B0604020202020204" pitchFamily="34" charset="0"/>
              <a:buChar char="•"/>
            </a:pPr>
            <a:r>
              <a:rPr lang="en-US" sz="4000" dirty="0">
                <a:solidFill>
                  <a:prstClr val="white"/>
                </a:solidFill>
              </a:rPr>
              <a:t>Usually contracted out to 3</a:t>
            </a:r>
            <a:r>
              <a:rPr lang="en-US" sz="4000" baseline="30000" dirty="0">
                <a:solidFill>
                  <a:prstClr val="white"/>
                </a:solidFill>
              </a:rPr>
              <a:t>rd</a:t>
            </a:r>
            <a:r>
              <a:rPr lang="en-US" sz="4000" dirty="0">
                <a:solidFill>
                  <a:prstClr val="white"/>
                </a:solidFill>
              </a:rPr>
              <a:t> parties</a:t>
            </a:r>
          </a:p>
          <a:p>
            <a:pPr marL="571500" indent="-571500" defTabSz="457200">
              <a:buFont typeface="Arial" panose="020B0604020202020204" pitchFamily="34" charset="0"/>
              <a:buChar char="•"/>
            </a:pPr>
            <a:r>
              <a:rPr lang="en-US" sz="4000" dirty="0">
                <a:solidFill>
                  <a:prstClr val="white"/>
                </a:solidFill>
              </a:rPr>
              <a:t>Bills are process in the order received…</a:t>
            </a:r>
          </a:p>
          <a:p>
            <a:pPr marL="571500" indent="-571500" defTabSz="457200">
              <a:buFont typeface="Arial" panose="020B0604020202020204" pitchFamily="34" charset="0"/>
              <a:buChar char="•"/>
            </a:pPr>
            <a:r>
              <a:rPr lang="en-US" sz="4000" dirty="0">
                <a:solidFill>
                  <a:prstClr val="white"/>
                </a:solidFill>
              </a:rPr>
              <a:t>Basic coverage is universal (Obama Care)</a:t>
            </a:r>
          </a:p>
          <a:p>
            <a:pPr marL="571500" indent="-571500" defTabSz="457200">
              <a:buFont typeface="Arial" panose="020B0604020202020204" pitchFamily="34" charset="0"/>
              <a:buChar char="•"/>
            </a:pPr>
            <a:r>
              <a:rPr lang="en-US" sz="4000" dirty="0">
                <a:solidFill>
                  <a:prstClr val="white"/>
                </a:solidFill>
              </a:rPr>
              <a:t>If your coverage is better then it costs more</a:t>
            </a:r>
          </a:p>
          <a:p>
            <a:pPr defTabSz="457200"/>
            <a:endParaRPr lang="en-US" sz="4400" dirty="0">
              <a:solidFill>
                <a:prstClr val="white"/>
              </a:solidFill>
            </a:endParaRPr>
          </a:p>
          <a:p>
            <a:pPr marL="571500" indent="-571500" defTabSz="457200">
              <a:buFont typeface="Arial" panose="020B0604020202020204" pitchFamily="34" charset="0"/>
              <a:buChar char="•"/>
            </a:pPr>
            <a:endParaRPr lang="en-US" sz="4400" dirty="0">
              <a:solidFill>
                <a:prstClr val="white"/>
              </a:solidFill>
            </a:endParaRPr>
          </a:p>
        </p:txBody>
      </p:sp>
    </p:spTree>
    <p:extLst>
      <p:ext uri="{BB962C8B-B14F-4D97-AF65-F5344CB8AC3E}">
        <p14:creationId xmlns:p14="http://schemas.microsoft.com/office/powerpoint/2010/main" val="1910890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1081614"/>
          </a:xfrm>
        </p:spPr>
        <p:txBody>
          <a:bodyPr/>
          <a:lstStyle/>
          <a:p>
            <a:r>
              <a:rPr lang="en-US" u="sng" dirty="0" smtClean="0"/>
              <a:t>Why belong to a coop?</a:t>
            </a:r>
            <a:endParaRPr lang="en-US" u="sng" dirty="0"/>
          </a:p>
        </p:txBody>
      </p:sp>
      <p:sp>
        <p:nvSpPr>
          <p:cNvPr id="3" name="Content Placeholder 2"/>
          <p:cNvSpPr>
            <a:spLocks noGrp="1"/>
          </p:cNvSpPr>
          <p:nvPr>
            <p:ph idx="1"/>
          </p:nvPr>
        </p:nvSpPr>
        <p:spPr>
          <a:xfrm>
            <a:off x="883403" y="1782305"/>
            <a:ext cx="10011905" cy="4466094"/>
          </a:xfrm>
        </p:spPr>
        <p:txBody>
          <a:bodyPr>
            <a:normAutofit/>
          </a:bodyPr>
          <a:lstStyle/>
          <a:p>
            <a:r>
              <a:rPr lang="en-US" sz="2800" dirty="0" smtClean="0"/>
              <a:t>We have 26 members with over 2,000 insured people.</a:t>
            </a:r>
          </a:p>
          <a:p>
            <a:r>
              <a:rPr lang="en-US" sz="2800" dirty="0" smtClean="0"/>
              <a:t>The risk is spread out among all schools</a:t>
            </a:r>
          </a:p>
          <a:p>
            <a:r>
              <a:rPr lang="en-US" sz="2800" dirty="0" smtClean="0"/>
              <a:t>Better buying power in the marketplace (bigger fish)</a:t>
            </a:r>
          </a:p>
          <a:p>
            <a:r>
              <a:rPr lang="en-US" sz="2800" dirty="0" smtClean="0"/>
              <a:t>We are not for profit and we have a seat at the table with the ability to change coverage and fix inequities.</a:t>
            </a:r>
          </a:p>
          <a:p>
            <a:r>
              <a:rPr lang="en-US" sz="2800" dirty="0" smtClean="0"/>
              <a:t>If we went on our own and purchased insurance from Health alliance or Blue Cross Blue shield?  </a:t>
            </a:r>
            <a:endParaRPr lang="en-US" sz="2800" dirty="0"/>
          </a:p>
        </p:txBody>
      </p:sp>
    </p:spTree>
    <p:extLst>
      <p:ext uri="{BB962C8B-B14F-4D97-AF65-F5344CB8AC3E}">
        <p14:creationId xmlns:p14="http://schemas.microsoft.com/office/powerpoint/2010/main" val="27987087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Western Area School COOP…</a:t>
            </a:r>
            <a:endParaRPr lang="en-US" dirty="0"/>
          </a:p>
        </p:txBody>
      </p:sp>
      <p:sp>
        <p:nvSpPr>
          <p:cNvPr id="3" name="Content Placeholder 2"/>
          <p:cNvSpPr>
            <a:spLocks noGrp="1"/>
          </p:cNvSpPr>
          <p:nvPr>
            <p:ph idx="1"/>
          </p:nvPr>
        </p:nvSpPr>
        <p:spPr>
          <a:xfrm>
            <a:off x="371960" y="1490199"/>
            <a:ext cx="8415579" cy="5121247"/>
          </a:xfrm>
        </p:spPr>
        <p:txBody>
          <a:bodyPr>
            <a:normAutofit/>
          </a:bodyPr>
          <a:lstStyle/>
          <a:p>
            <a:r>
              <a:rPr lang="en-US" sz="3200" dirty="0" smtClean="0"/>
              <a:t>Our coop is made up of 26 districts and ROE’s</a:t>
            </a:r>
          </a:p>
          <a:p>
            <a:r>
              <a:rPr lang="en-US" sz="3200" dirty="0" smtClean="0"/>
              <a:t>We cover a large geographical area</a:t>
            </a:r>
          </a:p>
          <a:p>
            <a:r>
              <a:rPr lang="en-US" sz="3200" dirty="0" smtClean="0"/>
              <a:t>This limits our </a:t>
            </a:r>
            <a:r>
              <a:rPr lang="en-US" sz="3200" u="sng" dirty="0" smtClean="0"/>
              <a:t>network savings </a:t>
            </a:r>
            <a:r>
              <a:rPr lang="en-US" sz="3200" dirty="0" smtClean="0"/>
              <a:t>options</a:t>
            </a:r>
          </a:p>
          <a:p>
            <a:r>
              <a:rPr lang="en-US" sz="3200" dirty="0" smtClean="0"/>
              <a:t>We could have greater savings if our coop agreed to force our members to specific providers/networks.</a:t>
            </a:r>
          </a:p>
          <a:p>
            <a:r>
              <a:rPr lang="en-US" sz="3200" dirty="0" smtClean="0"/>
              <a:t>Healthlink is our preferred provider network. (one of the largest)</a:t>
            </a:r>
          </a:p>
          <a:p>
            <a:pPr marL="0" indent="0">
              <a:buNone/>
            </a:pPr>
            <a:endParaRPr lang="en-US" sz="32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95769" y="1490199"/>
            <a:ext cx="3158103" cy="5121247"/>
          </a:xfrm>
          <a:prstGeom prst="rect">
            <a:avLst/>
          </a:prstGeom>
        </p:spPr>
      </p:pic>
    </p:spTree>
    <p:extLst>
      <p:ext uri="{BB962C8B-B14F-4D97-AF65-F5344CB8AC3E}">
        <p14:creationId xmlns:p14="http://schemas.microsoft.com/office/powerpoint/2010/main" val="28437894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973126"/>
          </a:xfrm>
        </p:spPr>
        <p:txBody>
          <a:bodyPr/>
          <a:lstStyle/>
          <a:p>
            <a:r>
              <a:rPr lang="en-US" dirty="0" smtClean="0"/>
              <a:t>Let’s get specific…</a:t>
            </a:r>
            <a:endParaRPr lang="en-US" dirty="0"/>
          </a:p>
        </p:txBody>
      </p:sp>
      <p:sp>
        <p:nvSpPr>
          <p:cNvPr id="3" name="Content Placeholder 2"/>
          <p:cNvSpPr>
            <a:spLocks noGrp="1"/>
          </p:cNvSpPr>
          <p:nvPr>
            <p:ph idx="1"/>
          </p:nvPr>
        </p:nvSpPr>
        <p:spPr>
          <a:xfrm>
            <a:off x="646111" y="1301858"/>
            <a:ext cx="10698647" cy="4946541"/>
          </a:xfrm>
        </p:spPr>
        <p:txBody>
          <a:bodyPr>
            <a:normAutofit/>
          </a:bodyPr>
          <a:lstStyle/>
          <a:p>
            <a:r>
              <a:rPr lang="en-US" sz="2400" b="1" dirty="0" smtClean="0"/>
              <a:t>Our HRA deductible is 1,000 </a:t>
            </a:r>
            <a:r>
              <a:rPr lang="en-US" sz="2400" dirty="0" smtClean="0"/>
              <a:t>and our </a:t>
            </a:r>
            <a:r>
              <a:rPr lang="en-US" sz="2400" b="1" dirty="0" smtClean="0"/>
              <a:t>WAS Coop deductible is 5,000</a:t>
            </a:r>
            <a:r>
              <a:rPr lang="en-US" sz="2400" dirty="0" smtClean="0"/>
              <a:t>. </a:t>
            </a:r>
          </a:p>
          <a:p>
            <a:r>
              <a:rPr lang="en-US" sz="2400" dirty="0" smtClean="0"/>
              <a:t>The average medical plan deductible in the US is $1,655 (Kaiser Family Foundation)</a:t>
            </a:r>
          </a:p>
          <a:p>
            <a:r>
              <a:rPr lang="en-US" sz="2400" dirty="0" smtClean="0"/>
              <a:t>A deductible is the amount that the individual has to spend before Insurance starts paying anything.  </a:t>
            </a:r>
          </a:p>
          <a:p>
            <a:r>
              <a:rPr lang="en-US" sz="2400" dirty="0" smtClean="0"/>
              <a:t>Only 25% of those covered in the WAS coop meet their deductible annually.</a:t>
            </a:r>
          </a:p>
          <a:p>
            <a:r>
              <a:rPr lang="en-US" sz="2400" dirty="0" smtClean="0"/>
              <a:t>The items in our plan that require a co-pay do not apply to the deductible.</a:t>
            </a:r>
          </a:p>
          <a:p>
            <a:pPr marL="0" indent="0">
              <a:buNone/>
            </a:pPr>
            <a:r>
              <a:rPr lang="en-US" sz="2400" dirty="0"/>
              <a:t> </a:t>
            </a:r>
            <a:r>
              <a:rPr lang="en-US" sz="2400" dirty="0" smtClean="0"/>
              <a:t>    ( basic doctor office visit has $35 co-pay and a specialist visit has                        	$50 co-pay and ER has $150 co-pay)</a:t>
            </a:r>
            <a:endParaRPr lang="en-US" sz="2400" dirty="0"/>
          </a:p>
        </p:txBody>
      </p:sp>
    </p:spTree>
    <p:extLst>
      <p:ext uri="{BB962C8B-B14F-4D97-AF65-F5344CB8AC3E}">
        <p14:creationId xmlns:p14="http://schemas.microsoft.com/office/powerpoint/2010/main" val="15207726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6018" y="331922"/>
            <a:ext cx="8825659" cy="520485"/>
          </a:xfrm>
        </p:spPr>
        <p:txBody>
          <a:bodyPr/>
          <a:lstStyle/>
          <a:p>
            <a:r>
              <a:rPr lang="en-US" sz="4000" dirty="0" smtClean="0"/>
              <a:t>Why do we mess with an HRA?</a:t>
            </a:r>
            <a:endParaRPr lang="en-US" sz="4000" dirty="0"/>
          </a:p>
        </p:txBody>
      </p:sp>
      <p:sp>
        <p:nvSpPr>
          <p:cNvPr id="3" name="Text Placeholder 2"/>
          <p:cNvSpPr>
            <a:spLocks noGrp="1"/>
          </p:cNvSpPr>
          <p:nvPr>
            <p:ph type="body" sz="half" idx="2"/>
          </p:nvPr>
        </p:nvSpPr>
        <p:spPr>
          <a:xfrm>
            <a:off x="371959" y="1069383"/>
            <a:ext cx="11484244" cy="5579390"/>
          </a:xfrm>
        </p:spPr>
        <p:txBody>
          <a:bodyPr>
            <a:normAutofit lnSpcReduction="10000"/>
          </a:bodyPr>
          <a:lstStyle/>
          <a:p>
            <a:endParaRPr lang="en-US" sz="2000" dirty="0" smtClean="0"/>
          </a:p>
          <a:p>
            <a:r>
              <a:rPr lang="en-US" sz="2400" dirty="0" smtClean="0"/>
              <a:t>WAS </a:t>
            </a:r>
            <a:r>
              <a:rPr lang="en-US" sz="2400" dirty="0"/>
              <a:t>has two main plans</a:t>
            </a:r>
            <a:r>
              <a:rPr lang="en-US" sz="2400" u="sng" dirty="0"/>
              <a:t>:  Red Plan </a:t>
            </a:r>
            <a:r>
              <a:rPr lang="en-US" sz="2400" dirty="0"/>
              <a:t>- which has </a:t>
            </a:r>
            <a:r>
              <a:rPr lang="en-US" sz="2400" u="sng" dirty="0"/>
              <a:t>1,000 deductible    </a:t>
            </a:r>
            <a:r>
              <a:rPr lang="en-US" sz="2400" dirty="0"/>
              <a:t>&amp;</a:t>
            </a:r>
          </a:p>
          <a:p>
            <a:r>
              <a:rPr lang="en-US" sz="2400" dirty="0"/>
              <a:t>                                               </a:t>
            </a:r>
            <a:r>
              <a:rPr lang="en-US" sz="2400" u="sng" dirty="0"/>
              <a:t>White Plan </a:t>
            </a:r>
            <a:r>
              <a:rPr lang="en-US" sz="2400" dirty="0"/>
              <a:t>which has a </a:t>
            </a:r>
            <a:r>
              <a:rPr lang="en-US" sz="2400" u="sng" dirty="0"/>
              <a:t>5,000 deductible</a:t>
            </a:r>
            <a:r>
              <a:rPr lang="en-US" sz="2400" dirty="0" smtClean="0"/>
              <a:t>.</a:t>
            </a:r>
            <a:r>
              <a:rPr lang="en-US" sz="2400" dirty="0"/>
              <a:t> </a:t>
            </a:r>
          </a:p>
          <a:p>
            <a:r>
              <a:rPr lang="en-US" sz="2400" dirty="0"/>
              <a:t>The premium paid to WAS for the Red Plan is $829mo or $9,949.80 annually.  </a:t>
            </a:r>
          </a:p>
          <a:p>
            <a:r>
              <a:rPr lang="en-US" sz="2400" dirty="0"/>
              <a:t>The premium paid to WAS for the White Plan is $592mo or $7,105.80 annually. </a:t>
            </a:r>
          </a:p>
          <a:p>
            <a:r>
              <a:rPr lang="en-US" sz="2400" dirty="0"/>
              <a:t>So, if we have 100 employees taking insurance, the RED plan would cost </a:t>
            </a:r>
            <a:r>
              <a:rPr lang="en-US" sz="2400" b="1" dirty="0"/>
              <a:t>$994,980 </a:t>
            </a:r>
            <a:r>
              <a:rPr lang="en-US" sz="2400" dirty="0"/>
              <a:t>and the WHITE plan premiums would cost </a:t>
            </a:r>
            <a:r>
              <a:rPr lang="en-US" sz="2400" b="1" dirty="0"/>
              <a:t>$710,580</a:t>
            </a:r>
            <a:r>
              <a:rPr lang="en-US" sz="2400" dirty="0"/>
              <a:t>.  </a:t>
            </a:r>
          </a:p>
          <a:p>
            <a:r>
              <a:rPr lang="en-US" sz="2400" u="sng" dirty="0"/>
              <a:t>That is a difference of $284,400</a:t>
            </a:r>
            <a:r>
              <a:rPr lang="en-US" sz="2400" dirty="0"/>
              <a:t>.  We formed an HRA betting that for a little more confusion we could save the district a lot of money.  We are betting that since less than 25% of people meet their deductible, if we become the insurance company for charges between 1K and 5K we will be ahead or saving money that would have otherwise gone to the coop. Last year we paid $142,818.76 out of our HRA meaning </a:t>
            </a:r>
            <a:r>
              <a:rPr lang="en-US" sz="2400" b="1" u="sng" dirty="0"/>
              <a:t>we saved $141,582 by having and HRA</a:t>
            </a:r>
            <a:r>
              <a:rPr lang="en-US" sz="2400" dirty="0"/>
              <a:t>.  </a:t>
            </a:r>
          </a:p>
          <a:p>
            <a:endParaRPr lang="en-US" dirty="0"/>
          </a:p>
        </p:txBody>
      </p:sp>
    </p:spTree>
    <p:extLst>
      <p:ext uri="{BB962C8B-B14F-4D97-AF65-F5344CB8AC3E}">
        <p14:creationId xmlns:p14="http://schemas.microsoft.com/office/powerpoint/2010/main" val="34845668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047720" cy="818143"/>
          </a:xfrm>
        </p:spPr>
        <p:txBody>
          <a:bodyPr/>
          <a:lstStyle/>
          <a:p>
            <a:r>
              <a:rPr lang="en-US" dirty="0" smtClean="0"/>
              <a:t>You need to realize you have 2 plans.</a:t>
            </a:r>
            <a:endParaRPr lang="en-US" dirty="0"/>
          </a:p>
        </p:txBody>
      </p:sp>
      <p:graphicFrame>
        <p:nvGraphicFramePr>
          <p:cNvPr id="16" name="Content Placeholder 15"/>
          <p:cNvGraphicFramePr>
            <a:graphicFrameLocks noGrp="1"/>
          </p:cNvGraphicFramePr>
          <p:nvPr>
            <p:ph idx="1"/>
            <p:extLst/>
          </p:nvPr>
        </p:nvGraphicFramePr>
        <p:xfrm>
          <a:off x="914399" y="1270864"/>
          <a:ext cx="10104895" cy="5362410"/>
        </p:xfrm>
        <a:graphic>
          <a:graphicData uri="http://schemas.openxmlformats.org/drawingml/2006/table">
            <a:tbl>
              <a:tblPr firstRow="1" bandRow="1">
                <a:tableStyleId>{5C22544A-7EE6-4342-B048-85BDC9FD1C3A}</a:tableStyleId>
              </a:tblPr>
              <a:tblGrid>
                <a:gridCol w="1185308"/>
                <a:gridCol w="2566629"/>
                <a:gridCol w="208280"/>
                <a:gridCol w="235231"/>
                <a:gridCol w="2522680"/>
                <a:gridCol w="367578"/>
                <a:gridCol w="3019189"/>
              </a:tblGrid>
              <a:tr h="536241">
                <a:tc>
                  <a:txBody>
                    <a:bodyPr/>
                    <a:lstStyle/>
                    <a:p>
                      <a:pPr algn="r"/>
                      <a:r>
                        <a:rPr lang="en-US" dirty="0" smtClean="0">
                          <a:solidFill>
                            <a:schemeClr val="bg1"/>
                          </a:solidFill>
                        </a:rPr>
                        <a:t>$8000</a:t>
                      </a:r>
                      <a:endParaRPr lang="en-US" dirty="0">
                        <a:solidFill>
                          <a:schemeClr val="bg1"/>
                        </a:solidFill>
                      </a:endParaRPr>
                    </a:p>
                  </a:txBody>
                  <a:tcPr>
                    <a:solidFill>
                      <a:schemeClr val="tx2"/>
                    </a:solidFill>
                  </a:tcPr>
                </a:tc>
                <a:tc>
                  <a:txBody>
                    <a:bodyPr/>
                    <a:lstStyle/>
                    <a:p>
                      <a:endParaRPr lang="en-US" dirty="0"/>
                    </a:p>
                  </a:txBody>
                  <a:tcPr>
                    <a:noFill/>
                  </a:tcPr>
                </a:tc>
                <a:tc>
                  <a:txBody>
                    <a:bodyPr/>
                    <a:lstStyle/>
                    <a:p>
                      <a:endParaRPr lang="en-US" dirty="0"/>
                    </a:p>
                  </a:txBody>
                  <a:tcPr>
                    <a:noFill/>
                  </a:tcPr>
                </a:tc>
                <a:tc>
                  <a:txBody>
                    <a:bodyPr/>
                    <a:lstStyle/>
                    <a:p>
                      <a:endParaRPr lang="en-US" dirty="0"/>
                    </a:p>
                  </a:txBody>
                  <a:tcPr>
                    <a:noFill/>
                  </a:tcPr>
                </a:tc>
                <a:tc>
                  <a:txBody>
                    <a:bodyPr/>
                    <a:lstStyle/>
                    <a:p>
                      <a:endParaRPr lang="en-US" dirty="0"/>
                    </a:p>
                  </a:txBody>
                  <a:tcPr>
                    <a:noFill/>
                  </a:tcPr>
                </a:tc>
                <a:tc>
                  <a:txBody>
                    <a:bodyPr/>
                    <a:lstStyle/>
                    <a:p>
                      <a:endParaRPr lang="en-US" dirty="0"/>
                    </a:p>
                  </a:txBody>
                  <a:tcPr>
                    <a:noFill/>
                  </a:tcPr>
                </a:tc>
                <a:tc>
                  <a:txBody>
                    <a:bodyPr/>
                    <a:lstStyle/>
                    <a:p>
                      <a:endParaRPr lang="en-US" dirty="0"/>
                    </a:p>
                  </a:txBody>
                  <a:tcPr>
                    <a:solidFill>
                      <a:schemeClr val="accent3">
                        <a:lumMod val="60000"/>
                        <a:lumOff val="40000"/>
                      </a:schemeClr>
                    </a:solidFill>
                  </a:tcPr>
                </a:tc>
              </a:tr>
              <a:tr h="536241">
                <a:tc>
                  <a:txBody>
                    <a:bodyPr/>
                    <a:lstStyle/>
                    <a:p>
                      <a:pPr algn="r"/>
                      <a:r>
                        <a:rPr lang="en-US" b="1" dirty="0" smtClean="0"/>
                        <a:t>$7000</a:t>
                      </a:r>
                      <a:endParaRPr lang="en-US" b="1" dirty="0"/>
                    </a:p>
                  </a:txBody>
                  <a:tcPr>
                    <a:solidFill>
                      <a:schemeClr val="tx2"/>
                    </a:solidFill>
                  </a:tcPr>
                </a:tc>
                <a:tc>
                  <a:txBody>
                    <a:bodyPr/>
                    <a:lstStyle/>
                    <a:p>
                      <a:pPr algn="ctr"/>
                      <a:endParaRPr lang="en-US" dirty="0"/>
                    </a:p>
                  </a:txBody>
                  <a:tcPr>
                    <a:noFill/>
                  </a:tcPr>
                </a:tc>
                <a:tc>
                  <a:txBody>
                    <a:bodyPr/>
                    <a:lstStyle/>
                    <a:p>
                      <a:pPr algn="ctr"/>
                      <a:endParaRPr lang="en-US" dirty="0"/>
                    </a:p>
                  </a:txBody>
                  <a:tcPr>
                    <a:noFill/>
                  </a:tcPr>
                </a:tc>
                <a:tc>
                  <a:txBody>
                    <a:bodyPr/>
                    <a:lstStyle/>
                    <a:p>
                      <a:pPr algn="ctr"/>
                      <a:endParaRPr lang="en-US" dirty="0"/>
                    </a:p>
                  </a:txBody>
                  <a:tcPr>
                    <a:noFill/>
                  </a:tcPr>
                </a:tc>
                <a:tc>
                  <a:txBody>
                    <a:bodyPr/>
                    <a:lstStyle/>
                    <a:p>
                      <a:pPr algn="ctr"/>
                      <a:endParaRPr lang="en-US" dirty="0"/>
                    </a:p>
                  </a:txBody>
                  <a:tcPr>
                    <a:noFill/>
                  </a:tcPr>
                </a:tc>
                <a:tc>
                  <a:txBody>
                    <a:bodyPr/>
                    <a:lstStyle/>
                    <a:p>
                      <a:pPr algn="ctr"/>
                      <a:endParaRPr lang="en-US" dirty="0"/>
                    </a:p>
                  </a:txBody>
                  <a:tcPr>
                    <a:noFill/>
                  </a:tcPr>
                </a:tc>
                <a:tc>
                  <a:txBody>
                    <a:bodyPr/>
                    <a:lstStyle/>
                    <a:p>
                      <a:pPr algn="ctr"/>
                      <a:r>
                        <a:rPr lang="en-US" dirty="0" smtClean="0"/>
                        <a:t>80% -</a:t>
                      </a:r>
                      <a:endParaRPr lang="en-US" dirty="0"/>
                    </a:p>
                  </a:txBody>
                  <a:tcPr>
                    <a:solidFill>
                      <a:schemeClr val="accent3">
                        <a:lumMod val="60000"/>
                        <a:lumOff val="40000"/>
                      </a:schemeClr>
                    </a:solidFill>
                  </a:tcPr>
                </a:tc>
              </a:tr>
              <a:tr h="536241">
                <a:tc>
                  <a:txBody>
                    <a:bodyPr/>
                    <a:lstStyle/>
                    <a:p>
                      <a:pPr algn="r"/>
                      <a:r>
                        <a:rPr lang="en-US" b="1" dirty="0" smtClean="0"/>
                        <a:t>$6000</a:t>
                      </a:r>
                      <a:endParaRPr lang="en-US" b="1" dirty="0"/>
                    </a:p>
                  </a:txBody>
                  <a:tcPr>
                    <a:solidFill>
                      <a:schemeClr val="tx2"/>
                    </a:solidFill>
                  </a:tcPr>
                </a:tc>
                <a:tc>
                  <a:txBody>
                    <a:bodyPr/>
                    <a:lstStyle/>
                    <a:p>
                      <a:endParaRPr lang="en-US" dirty="0"/>
                    </a:p>
                  </a:txBody>
                  <a:tcPr>
                    <a:noFill/>
                  </a:tcPr>
                </a:tc>
                <a:tc>
                  <a:txBody>
                    <a:bodyPr/>
                    <a:lstStyle/>
                    <a:p>
                      <a:endParaRPr lang="en-US" dirty="0"/>
                    </a:p>
                  </a:txBody>
                  <a:tcPr>
                    <a:noFill/>
                  </a:tcPr>
                </a:tc>
                <a:tc>
                  <a:txBody>
                    <a:bodyPr/>
                    <a:lstStyle/>
                    <a:p>
                      <a:endParaRPr lang="en-US" dirty="0"/>
                    </a:p>
                  </a:txBody>
                  <a:tcPr>
                    <a:noFill/>
                  </a:tcPr>
                </a:tc>
                <a:tc>
                  <a:txBody>
                    <a:bodyPr/>
                    <a:lstStyle/>
                    <a:p>
                      <a:endParaRPr lang="en-US" dirty="0"/>
                    </a:p>
                  </a:txBody>
                  <a:tcPr>
                    <a:noFill/>
                  </a:tcPr>
                </a:tc>
                <a:tc>
                  <a:txBody>
                    <a:bodyPr/>
                    <a:lstStyle/>
                    <a:p>
                      <a:pPr algn="ctr"/>
                      <a:endParaRPr lang="en-US" dirty="0"/>
                    </a:p>
                  </a:txBody>
                  <a:tcPr>
                    <a:noFill/>
                  </a:tcPr>
                </a:tc>
                <a:tc>
                  <a:txBody>
                    <a:bodyPr/>
                    <a:lstStyle/>
                    <a:p>
                      <a:pPr algn="ctr"/>
                      <a:r>
                        <a:rPr lang="en-US" dirty="0" smtClean="0"/>
                        <a:t>50% - </a:t>
                      </a:r>
                      <a:endParaRPr lang="en-US" dirty="0"/>
                    </a:p>
                  </a:txBody>
                  <a:tcPr>
                    <a:solidFill>
                      <a:schemeClr val="accent3">
                        <a:lumMod val="60000"/>
                        <a:lumOff val="40000"/>
                      </a:schemeClr>
                    </a:solidFill>
                  </a:tcPr>
                </a:tc>
              </a:tr>
              <a:tr h="536241">
                <a:tc>
                  <a:txBody>
                    <a:bodyPr/>
                    <a:lstStyle/>
                    <a:p>
                      <a:pPr algn="r"/>
                      <a:r>
                        <a:rPr lang="en-US" b="1" dirty="0" smtClean="0"/>
                        <a:t>$5000</a:t>
                      </a:r>
                      <a:endParaRPr lang="en-US" b="1" dirty="0"/>
                    </a:p>
                  </a:txBody>
                  <a:tcPr>
                    <a:solidFill>
                      <a:schemeClr val="tx2"/>
                    </a:solidFill>
                  </a:tcPr>
                </a:tc>
                <a:tc>
                  <a:txBody>
                    <a:bodyPr/>
                    <a:lstStyle/>
                    <a:p>
                      <a:pPr algn="ctr"/>
                      <a:endParaRPr lang="en-US" dirty="0"/>
                    </a:p>
                  </a:txBody>
                  <a:tcPr>
                    <a:noFill/>
                  </a:tcPr>
                </a:tc>
                <a:tc>
                  <a:txBody>
                    <a:bodyPr/>
                    <a:lstStyle/>
                    <a:p>
                      <a:pPr algn="ctr"/>
                      <a:endParaRPr lang="en-US" dirty="0"/>
                    </a:p>
                  </a:txBody>
                  <a:tcPr>
                    <a:noFill/>
                  </a:tcPr>
                </a:tc>
                <a:tc>
                  <a:txBody>
                    <a:bodyPr/>
                    <a:lstStyle/>
                    <a:p>
                      <a:pPr algn="ctr"/>
                      <a:endParaRPr lang="en-US" dirty="0"/>
                    </a:p>
                  </a:txBody>
                  <a:tcPr>
                    <a:noFill/>
                  </a:tcPr>
                </a:tc>
                <a:tc>
                  <a:txBody>
                    <a:bodyPr/>
                    <a:lstStyle/>
                    <a:p>
                      <a:pPr algn="ctr"/>
                      <a:endParaRPr lang="en-US" dirty="0"/>
                    </a:p>
                  </a:txBody>
                  <a:tcPr>
                    <a:solidFill>
                      <a:schemeClr val="bg2">
                        <a:lumMod val="60000"/>
                        <a:lumOff val="40000"/>
                      </a:schemeClr>
                    </a:solidFill>
                  </a:tcPr>
                </a:tc>
                <a:tc>
                  <a:txBody>
                    <a:bodyPr/>
                    <a:lstStyle/>
                    <a:p>
                      <a:pPr algn="ctr"/>
                      <a:endParaRPr lang="en-US" dirty="0"/>
                    </a:p>
                  </a:txBody>
                  <a:tcPr>
                    <a:noFill/>
                  </a:tcPr>
                </a:tc>
                <a:tc>
                  <a:txBody>
                    <a:bodyPr/>
                    <a:lstStyle/>
                    <a:p>
                      <a:pPr algn="ctr"/>
                      <a:endParaRPr lang="en-US" dirty="0"/>
                    </a:p>
                  </a:txBody>
                  <a:tcPr>
                    <a:noFill/>
                  </a:tcPr>
                </a:tc>
              </a:tr>
              <a:tr h="536241">
                <a:tc>
                  <a:txBody>
                    <a:bodyPr/>
                    <a:lstStyle/>
                    <a:p>
                      <a:pPr algn="r"/>
                      <a:r>
                        <a:rPr lang="en-US" b="1" dirty="0" smtClean="0"/>
                        <a:t>$4000</a:t>
                      </a:r>
                      <a:endParaRPr lang="en-US" b="1" dirty="0"/>
                    </a:p>
                  </a:txBody>
                  <a:tcPr>
                    <a:solidFill>
                      <a:schemeClr val="tx2"/>
                    </a:solidFill>
                  </a:tcPr>
                </a:tc>
                <a:tc>
                  <a:txBody>
                    <a:bodyPr/>
                    <a:lstStyle/>
                    <a:p>
                      <a:pPr algn="ctr"/>
                      <a:endParaRPr lang="en-US" dirty="0"/>
                    </a:p>
                  </a:txBody>
                  <a:tcPr>
                    <a:noFill/>
                  </a:tcPr>
                </a:tc>
                <a:tc>
                  <a:txBody>
                    <a:bodyPr/>
                    <a:lstStyle/>
                    <a:p>
                      <a:pPr algn="ctr"/>
                      <a:endParaRPr lang="en-US" dirty="0"/>
                    </a:p>
                  </a:txBody>
                  <a:tcPr>
                    <a:noFill/>
                  </a:tcPr>
                </a:tc>
                <a:tc>
                  <a:txBody>
                    <a:bodyPr/>
                    <a:lstStyle/>
                    <a:p>
                      <a:pPr algn="ctr"/>
                      <a:endParaRPr lang="en-US" dirty="0"/>
                    </a:p>
                  </a:txBody>
                  <a:tcPr>
                    <a:noFill/>
                  </a:tcPr>
                </a:tc>
                <a:tc>
                  <a:txBody>
                    <a:bodyPr/>
                    <a:lstStyle/>
                    <a:p>
                      <a:pPr algn="ctr"/>
                      <a:endParaRPr lang="en-US" dirty="0"/>
                    </a:p>
                  </a:txBody>
                  <a:tcPr>
                    <a:solidFill>
                      <a:schemeClr val="bg2">
                        <a:lumMod val="60000"/>
                        <a:lumOff val="40000"/>
                      </a:schemeClr>
                    </a:solidFill>
                  </a:tcPr>
                </a:tc>
                <a:tc>
                  <a:txBody>
                    <a:bodyPr/>
                    <a:lstStyle/>
                    <a:p>
                      <a:pPr algn="ctr"/>
                      <a:endParaRPr lang="en-US" dirty="0"/>
                    </a:p>
                  </a:txBody>
                  <a:tcPr>
                    <a:noFill/>
                  </a:tcPr>
                </a:tc>
                <a:tc>
                  <a:txBody>
                    <a:bodyPr/>
                    <a:lstStyle/>
                    <a:p>
                      <a:pPr algn="ctr"/>
                      <a:endParaRPr lang="en-US" dirty="0"/>
                    </a:p>
                  </a:txBody>
                  <a:tcPr>
                    <a:noFill/>
                  </a:tcPr>
                </a:tc>
              </a:tr>
              <a:tr h="536241">
                <a:tc>
                  <a:txBody>
                    <a:bodyPr/>
                    <a:lstStyle/>
                    <a:p>
                      <a:pPr algn="r"/>
                      <a:r>
                        <a:rPr lang="en-US" b="1" dirty="0" smtClean="0"/>
                        <a:t>$3500</a:t>
                      </a:r>
                      <a:endParaRPr lang="en-US" b="1" dirty="0"/>
                    </a:p>
                  </a:txBody>
                  <a:tcPr>
                    <a:solidFill>
                      <a:schemeClr val="tx2"/>
                    </a:solidFill>
                  </a:tcPr>
                </a:tc>
                <a:tc>
                  <a:txBody>
                    <a:bodyPr/>
                    <a:lstStyle/>
                    <a:p>
                      <a:pPr algn="ctr"/>
                      <a:r>
                        <a:rPr lang="en-US" dirty="0" smtClean="0"/>
                        <a:t>MAX Out</a:t>
                      </a:r>
                      <a:r>
                        <a:rPr lang="en-US" baseline="0" dirty="0" smtClean="0"/>
                        <a:t> of Pock</a:t>
                      </a:r>
                      <a:endParaRPr lang="en-US" dirty="0"/>
                    </a:p>
                  </a:txBody>
                  <a:tcPr>
                    <a:solidFill>
                      <a:schemeClr val="accent3">
                        <a:lumMod val="60000"/>
                        <a:lumOff val="40000"/>
                      </a:schemeClr>
                    </a:solidFill>
                  </a:tcPr>
                </a:tc>
                <a:tc>
                  <a:txBody>
                    <a:bodyPr/>
                    <a:lstStyle/>
                    <a:p>
                      <a:pPr algn="ctr"/>
                      <a:endParaRPr lang="en-US" dirty="0"/>
                    </a:p>
                  </a:txBody>
                  <a:tcPr>
                    <a:noFill/>
                  </a:tcPr>
                </a:tc>
                <a:tc>
                  <a:txBody>
                    <a:bodyPr/>
                    <a:lstStyle/>
                    <a:p>
                      <a:pPr algn="ctr"/>
                      <a:endParaRPr lang="en-US" dirty="0"/>
                    </a:p>
                  </a:txBody>
                  <a:tcPr>
                    <a:noFill/>
                  </a:tcPr>
                </a:tc>
                <a:tc>
                  <a:txBody>
                    <a:bodyPr/>
                    <a:lstStyle/>
                    <a:p>
                      <a:pPr algn="ctr"/>
                      <a:r>
                        <a:rPr lang="en-US" dirty="0" smtClean="0"/>
                        <a:t>80% -</a:t>
                      </a:r>
                      <a:endParaRPr lang="en-US" dirty="0"/>
                    </a:p>
                  </a:txBody>
                  <a:tcPr>
                    <a:solidFill>
                      <a:schemeClr val="bg2">
                        <a:lumMod val="60000"/>
                        <a:lumOff val="40000"/>
                      </a:schemeClr>
                    </a:solidFill>
                  </a:tcPr>
                </a:tc>
                <a:tc>
                  <a:txBody>
                    <a:bodyPr/>
                    <a:lstStyle/>
                    <a:p>
                      <a:pPr algn="ctr"/>
                      <a:endParaRPr lang="en-US" dirty="0"/>
                    </a:p>
                  </a:txBody>
                  <a:tcPr>
                    <a:noFill/>
                  </a:tcPr>
                </a:tc>
                <a:tc>
                  <a:txBody>
                    <a:bodyPr/>
                    <a:lstStyle/>
                    <a:p>
                      <a:pPr algn="ctr"/>
                      <a:endParaRPr lang="en-US" dirty="0"/>
                    </a:p>
                  </a:txBody>
                  <a:tcPr>
                    <a:noFill/>
                  </a:tcPr>
                </a:tc>
              </a:tr>
              <a:tr h="536241">
                <a:tc>
                  <a:txBody>
                    <a:bodyPr/>
                    <a:lstStyle/>
                    <a:p>
                      <a:pPr algn="r"/>
                      <a:r>
                        <a:rPr lang="en-US" b="1" dirty="0" smtClean="0"/>
                        <a:t>$3000</a:t>
                      </a:r>
                      <a:endParaRPr lang="en-US" b="1" dirty="0"/>
                    </a:p>
                  </a:txBody>
                  <a:tcPr>
                    <a:solidFill>
                      <a:schemeClr val="tx2"/>
                    </a:solidFill>
                  </a:tcPr>
                </a:tc>
                <a:tc>
                  <a:txBody>
                    <a:bodyPr/>
                    <a:lstStyle/>
                    <a:p>
                      <a:pPr algn="ctr"/>
                      <a:r>
                        <a:rPr lang="en-US" dirty="0" smtClean="0"/>
                        <a:t>20% or 50%</a:t>
                      </a:r>
                      <a:endParaRPr lang="en-US" dirty="0"/>
                    </a:p>
                  </a:txBody>
                  <a:tcPr>
                    <a:solidFill>
                      <a:schemeClr val="accent3">
                        <a:lumMod val="60000"/>
                        <a:lumOff val="40000"/>
                      </a:schemeClr>
                    </a:solidFill>
                  </a:tcPr>
                </a:tc>
                <a:tc>
                  <a:txBody>
                    <a:bodyPr/>
                    <a:lstStyle/>
                    <a:p>
                      <a:pPr algn="ctr"/>
                      <a:endParaRPr lang="en-US" dirty="0"/>
                    </a:p>
                  </a:txBody>
                  <a:tcPr>
                    <a:noFill/>
                  </a:tcPr>
                </a:tc>
                <a:tc>
                  <a:txBody>
                    <a:bodyPr/>
                    <a:lstStyle/>
                    <a:p>
                      <a:pPr algn="ctr"/>
                      <a:endParaRPr lang="en-US" dirty="0"/>
                    </a:p>
                  </a:txBody>
                  <a:tcPr>
                    <a:noFill/>
                  </a:tcPr>
                </a:tc>
                <a:tc>
                  <a:txBody>
                    <a:bodyPr/>
                    <a:lstStyle/>
                    <a:p>
                      <a:pPr algn="ctr"/>
                      <a:r>
                        <a:rPr lang="en-US" dirty="0" smtClean="0"/>
                        <a:t>50%-</a:t>
                      </a:r>
                      <a:endParaRPr lang="en-US" dirty="0"/>
                    </a:p>
                  </a:txBody>
                  <a:tcPr>
                    <a:solidFill>
                      <a:schemeClr val="bg2">
                        <a:lumMod val="60000"/>
                        <a:lumOff val="40000"/>
                      </a:schemeClr>
                    </a:solidFill>
                  </a:tcPr>
                </a:tc>
                <a:tc>
                  <a:txBody>
                    <a:bodyPr/>
                    <a:lstStyle/>
                    <a:p>
                      <a:pPr algn="ctr"/>
                      <a:endParaRPr lang="en-US" dirty="0"/>
                    </a:p>
                  </a:txBody>
                  <a:tcPr>
                    <a:noFill/>
                  </a:tcPr>
                </a:tc>
                <a:tc>
                  <a:txBody>
                    <a:bodyPr/>
                    <a:lstStyle/>
                    <a:p>
                      <a:pPr algn="ctr"/>
                      <a:endParaRPr lang="en-US" dirty="0"/>
                    </a:p>
                  </a:txBody>
                  <a:tcPr>
                    <a:noFill/>
                  </a:tcPr>
                </a:tc>
              </a:tr>
              <a:tr h="536241">
                <a:tc>
                  <a:txBody>
                    <a:bodyPr/>
                    <a:lstStyle/>
                    <a:p>
                      <a:pPr algn="r"/>
                      <a:r>
                        <a:rPr lang="en-US" b="1" dirty="0" smtClean="0"/>
                        <a:t>$2000</a:t>
                      </a:r>
                      <a:endParaRPr lang="en-US" b="1" dirty="0"/>
                    </a:p>
                  </a:txBody>
                  <a:tcPr>
                    <a:solidFill>
                      <a:schemeClr val="tx2"/>
                    </a:solidFill>
                  </a:tcPr>
                </a:tc>
                <a:tc>
                  <a:txBody>
                    <a:bodyPr/>
                    <a:lstStyle/>
                    <a:p>
                      <a:pPr algn="ctr"/>
                      <a:r>
                        <a:rPr lang="en-US" dirty="0" smtClean="0"/>
                        <a:t>20% or</a:t>
                      </a:r>
                      <a:r>
                        <a:rPr lang="en-US" baseline="0" dirty="0" smtClean="0"/>
                        <a:t> 50%</a:t>
                      </a:r>
                      <a:endParaRPr lang="en-US" dirty="0"/>
                    </a:p>
                  </a:txBody>
                  <a:tcPr>
                    <a:solidFill>
                      <a:schemeClr val="bg2">
                        <a:lumMod val="60000"/>
                        <a:lumOff val="40000"/>
                      </a:schemeClr>
                    </a:solidFill>
                  </a:tcPr>
                </a:tc>
                <a:tc>
                  <a:txBody>
                    <a:bodyPr/>
                    <a:lstStyle/>
                    <a:p>
                      <a:pPr algn="ctr"/>
                      <a:endParaRPr lang="en-US" dirty="0"/>
                    </a:p>
                  </a:txBody>
                  <a:tcPr>
                    <a:noFill/>
                  </a:tcPr>
                </a:tc>
                <a:tc>
                  <a:txBody>
                    <a:bodyPr/>
                    <a:lstStyle/>
                    <a:p>
                      <a:pPr algn="ctr"/>
                      <a:endParaRPr lang="en-US" dirty="0"/>
                    </a:p>
                  </a:txBody>
                  <a:tcPr>
                    <a:noFill/>
                  </a:tcPr>
                </a:tc>
                <a:tc>
                  <a:txBody>
                    <a:bodyPr/>
                    <a:lstStyle/>
                    <a:p>
                      <a:pPr algn="ctr"/>
                      <a:endParaRPr lang="en-US" dirty="0"/>
                    </a:p>
                  </a:txBody>
                  <a:tcPr>
                    <a:solidFill>
                      <a:schemeClr val="bg2">
                        <a:lumMod val="60000"/>
                        <a:lumOff val="40000"/>
                      </a:schemeClr>
                    </a:solidFill>
                  </a:tcPr>
                </a:tc>
                <a:tc>
                  <a:txBody>
                    <a:bodyPr/>
                    <a:lstStyle/>
                    <a:p>
                      <a:pPr algn="ctr"/>
                      <a:endParaRPr lang="en-US" dirty="0"/>
                    </a:p>
                  </a:txBody>
                  <a:tcPr>
                    <a:noFill/>
                  </a:tcPr>
                </a:tc>
                <a:tc>
                  <a:txBody>
                    <a:bodyPr/>
                    <a:lstStyle/>
                    <a:p>
                      <a:pPr algn="ctr"/>
                      <a:endParaRPr lang="en-US" dirty="0"/>
                    </a:p>
                  </a:txBody>
                  <a:tcPr>
                    <a:noFill/>
                  </a:tcPr>
                </a:tc>
              </a:tr>
              <a:tr h="536241">
                <a:tc>
                  <a:txBody>
                    <a:bodyPr/>
                    <a:lstStyle/>
                    <a:p>
                      <a:pPr algn="r"/>
                      <a:r>
                        <a:rPr lang="en-US" b="1" dirty="0" smtClean="0"/>
                        <a:t>$1000</a:t>
                      </a:r>
                      <a:endParaRPr lang="en-US" b="1" dirty="0"/>
                    </a:p>
                  </a:txBody>
                  <a:tcPr>
                    <a:solidFill>
                      <a:schemeClr val="tx2"/>
                    </a:solidFill>
                  </a:tcPr>
                </a:tc>
                <a:tc>
                  <a:txBody>
                    <a:bodyPr/>
                    <a:lstStyle/>
                    <a:p>
                      <a:pPr algn="ctr"/>
                      <a:r>
                        <a:rPr lang="en-US" dirty="0" smtClean="0">
                          <a:solidFill>
                            <a:schemeClr val="bg1"/>
                          </a:solidFill>
                        </a:rPr>
                        <a:t>deductible</a:t>
                      </a:r>
                      <a:endParaRPr lang="en-US" dirty="0">
                        <a:solidFill>
                          <a:schemeClr val="bg1"/>
                        </a:solidFill>
                      </a:endParaRPr>
                    </a:p>
                  </a:txBody>
                  <a:tcPr>
                    <a:solidFill>
                      <a:schemeClr val="accent1">
                        <a:lumMod val="60000"/>
                        <a:lumOff val="40000"/>
                      </a:schemeClr>
                    </a:solidFill>
                  </a:tcPr>
                </a:tc>
                <a:tc>
                  <a:txBody>
                    <a:bodyPr/>
                    <a:lstStyle/>
                    <a:p>
                      <a:pPr algn="ctr"/>
                      <a:endParaRPr lang="en-US" dirty="0"/>
                    </a:p>
                  </a:txBody>
                  <a:tcPr>
                    <a:noFill/>
                  </a:tcPr>
                </a:tc>
                <a:tc>
                  <a:txBody>
                    <a:bodyPr/>
                    <a:lstStyle/>
                    <a:p>
                      <a:pPr algn="ctr"/>
                      <a:endParaRPr lang="en-US" dirty="0"/>
                    </a:p>
                  </a:txBody>
                  <a:tcPr>
                    <a:noFill/>
                  </a:tcPr>
                </a:tc>
                <a:tc>
                  <a:txBody>
                    <a:bodyPr/>
                    <a:lstStyle/>
                    <a:p>
                      <a:pPr algn="ctr"/>
                      <a:endParaRPr lang="en-US" dirty="0"/>
                    </a:p>
                  </a:txBody>
                  <a:tcPr>
                    <a:noFill/>
                  </a:tcPr>
                </a:tc>
                <a:tc>
                  <a:txBody>
                    <a:bodyPr/>
                    <a:lstStyle/>
                    <a:p>
                      <a:pPr algn="ctr"/>
                      <a:endParaRPr lang="en-US" dirty="0"/>
                    </a:p>
                  </a:txBody>
                  <a:tcPr>
                    <a:noFill/>
                  </a:tcPr>
                </a:tc>
                <a:tc>
                  <a:txBody>
                    <a:bodyPr/>
                    <a:lstStyle/>
                    <a:p>
                      <a:pPr algn="ctr"/>
                      <a:endParaRPr lang="en-US" dirty="0"/>
                    </a:p>
                  </a:txBody>
                  <a:tcPr>
                    <a:noFill/>
                  </a:tcPr>
                </a:tc>
              </a:tr>
              <a:tr h="536241">
                <a:tc>
                  <a:txBody>
                    <a:bodyPr/>
                    <a:lstStyle/>
                    <a:p>
                      <a:r>
                        <a:rPr lang="en-US" b="1" dirty="0" smtClean="0"/>
                        <a:t>Med</a:t>
                      </a:r>
                      <a:r>
                        <a:rPr lang="en-US" b="1" baseline="0" dirty="0" smtClean="0"/>
                        <a:t> exp</a:t>
                      </a:r>
                      <a:endParaRPr lang="en-US" b="1" dirty="0"/>
                    </a:p>
                  </a:txBody>
                  <a:tcPr>
                    <a:solidFill>
                      <a:schemeClr val="tx2">
                        <a:lumMod val="90000"/>
                      </a:schemeClr>
                    </a:solidFill>
                  </a:tcPr>
                </a:tc>
                <a:tc>
                  <a:txBody>
                    <a:bodyPr/>
                    <a:lstStyle/>
                    <a:p>
                      <a:pPr algn="ctr"/>
                      <a:r>
                        <a:rPr lang="en-US" b="1" dirty="0" smtClean="0">
                          <a:solidFill>
                            <a:schemeClr val="tx1"/>
                          </a:solidFill>
                        </a:rPr>
                        <a:t>Your Cost</a:t>
                      </a:r>
                      <a:endParaRPr lang="en-US" b="1" dirty="0">
                        <a:solidFill>
                          <a:schemeClr val="tx1"/>
                        </a:solidFill>
                      </a:endParaRPr>
                    </a:p>
                  </a:txBody>
                  <a:tcPr>
                    <a:noFill/>
                  </a:tcPr>
                </a:tc>
                <a:tc>
                  <a:txBody>
                    <a:bodyPr/>
                    <a:lstStyle/>
                    <a:p>
                      <a:pPr algn="ctr"/>
                      <a:endParaRPr lang="en-US" dirty="0"/>
                    </a:p>
                  </a:txBody>
                  <a:tcPr>
                    <a:noFill/>
                  </a:tcPr>
                </a:tc>
                <a:tc>
                  <a:txBody>
                    <a:bodyPr/>
                    <a:lstStyle/>
                    <a:p>
                      <a:pPr algn="ctr"/>
                      <a:endParaRPr lang="en-US" dirty="0"/>
                    </a:p>
                  </a:txBody>
                  <a:tcPr>
                    <a:noFill/>
                  </a:tcPr>
                </a:tc>
                <a:tc>
                  <a:txBody>
                    <a:bodyPr/>
                    <a:lstStyle/>
                    <a:p>
                      <a:pPr algn="ctr"/>
                      <a:r>
                        <a:rPr lang="en-US" b="1" dirty="0" smtClean="0">
                          <a:solidFill>
                            <a:schemeClr val="tx1"/>
                          </a:solidFill>
                        </a:rPr>
                        <a:t>Havana HRA</a:t>
                      </a:r>
                      <a:endParaRPr lang="en-US" b="1" dirty="0">
                        <a:solidFill>
                          <a:schemeClr val="tx1"/>
                        </a:solidFill>
                      </a:endParaRPr>
                    </a:p>
                  </a:txBody>
                  <a:tcPr>
                    <a:noFill/>
                  </a:tcPr>
                </a:tc>
                <a:tc>
                  <a:txBody>
                    <a:bodyPr/>
                    <a:lstStyle/>
                    <a:p>
                      <a:pPr algn="ctr"/>
                      <a:endParaRPr lang="en-US" dirty="0"/>
                    </a:p>
                  </a:txBody>
                  <a:tcPr>
                    <a:noFill/>
                  </a:tcPr>
                </a:tc>
                <a:tc>
                  <a:txBody>
                    <a:bodyPr/>
                    <a:lstStyle/>
                    <a:p>
                      <a:pPr algn="ctr"/>
                      <a:r>
                        <a:rPr lang="en-US" b="1" dirty="0" smtClean="0">
                          <a:solidFill>
                            <a:schemeClr val="tx1"/>
                          </a:solidFill>
                        </a:rPr>
                        <a:t>WAS COOP</a:t>
                      </a:r>
                      <a:endParaRPr lang="en-US" b="1" dirty="0">
                        <a:solidFill>
                          <a:schemeClr val="tx1"/>
                        </a:solidFill>
                      </a:endParaRPr>
                    </a:p>
                  </a:txBody>
                  <a:tcPr>
                    <a:noFill/>
                  </a:tcPr>
                </a:tc>
              </a:tr>
            </a:tbl>
          </a:graphicData>
        </a:graphic>
      </p:graphicFrame>
    </p:spTree>
    <p:extLst>
      <p:ext uri="{BB962C8B-B14F-4D97-AF65-F5344CB8AC3E}">
        <p14:creationId xmlns:p14="http://schemas.microsoft.com/office/powerpoint/2010/main" val="20080244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1097113"/>
          </a:xfrm>
        </p:spPr>
        <p:txBody>
          <a:bodyPr/>
          <a:lstStyle/>
          <a:p>
            <a:r>
              <a:rPr lang="en-US" dirty="0" smtClean="0"/>
              <a:t>Let’s look at an EOB…</a:t>
            </a:r>
            <a:endParaRPr lang="en-US" dirty="0"/>
          </a:p>
        </p:txBody>
      </p:sp>
      <p:sp>
        <p:nvSpPr>
          <p:cNvPr id="3" name="Content Placeholder 2"/>
          <p:cNvSpPr>
            <a:spLocks noGrp="1"/>
          </p:cNvSpPr>
          <p:nvPr>
            <p:ph idx="1"/>
          </p:nvPr>
        </p:nvSpPr>
        <p:spPr>
          <a:xfrm>
            <a:off x="759417" y="1410346"/>
            <a:ext cx="10492351" cy="6509288"/>
          </a:xfrm>
        </p:spPr>
        <p:txBody>
          <a:bodyPr>
            <a:normAutofit fontScale="92500"/>
          </a:bodyPr>
          <a:lstStyle/>
          <a:p>
            <a:r>
              <a:rPr lang="en-US" sz="4000" dirty="0" smtClean="0"/>
              <a:t> explain in network and out of network providers and the difference. </a:t>
            </a:r>
          </a:p>
          <a:p>
            <a:r>
              <a:rPr lang="en-US" sz="4000" dirty="0" smtClean="0"/>
              <a:t>In network providers generally bill at 80/20</a:t>
            </a:r>
          </a:p>
          <a:p>
            <a:r>
              <a:rPr lang="en-US" sz="4000" dirty="0" smtClean="0"/>
              <a:t>Out of network doctors are billed at 50/50</a:t>
            </a:r>
          </a:p>
          <a:p>
            <a:r>
              <a:rPr lang="en-US" sz="4000" dirty="0" smtClean="0"/>
              <a:t>The plan does this to steer insured to in network doctors because there are better discounts for the plan that save us all $$$.</a:t>
            </a:r>
          </a:p>
          <a:p>
            <a:pPr marL="0" indent="0">
              <a:buNone/>
            </a:pPr>
            <a:endParaRPr lang="en-US" sz="4000" dirty="0"/>
          </a:p>
          <a:p>
            <a:pPr marL="0" indent="0">
              <a:buNone/>
            </a:pPr>
            <a:r>
              <a:rPr lang="en-US" sz="4000" dirty="0" smtClean="0"/>
              <a:t> </a:t>
            </a:r>
            <a:endParaRPr lang="en-US" sz="4000" dirty="0"/>
          </a:p>
        </p:txBody>
      </p:sp>
    </p:spTree>
    <p:extLst>
      <p:ext uri="{BB962C8B-B14F-4D97-AF65-F5344CB8AC3E}">
        <p14:creationId xmlns:p14="http://schemas.microsoft.com/office/powerpoint/2010/main" val="31840760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2924" y="2117814"/>
            <a:ext cx="10879810" cy="1915647"/>
          </a:xfrm>
        </p:spPr>
        <p:txBody>
          <a:bodyPr/>
          <a:lstStyle/>
          <a:p>
            <a:pPr algn="ctr"/>
            <a:r>
              <a:rPr lang="en-US" sz="4800" dirty="0" smtClean="0"/>
              <a:t>Show EOB examples,  spreadsheet</a:t>
            </a:r>
            <a:br>
              <a:rPr lang="en-US" sz="4800" dirty="0" smtClean="0"/>
            </a:br>
            <a:r>
              <a:rPr lang="en-US" sz="4800" dirty="0" smtClean="0"/>
              <a:t>and Consociate website</a:t>
            </a:r>
            <a:endParaRPr lang="en-US" sz="4800" dirty="0"/>
          </a:p>
        </p:txBody>
      </p:sp>
    </p:spTree>
    <p:extLst>
      <p:ext uri="{BB962C8B-B14F-4D97-AF65-F5344CB8AC3E}">
        <p14:creationId xmlns:p14="http://schemas.microsoft.com/office/powerpoint/2010/main" val="398036133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otalTime>0</TotalTime>
  <Words>453</Words>
  <Application>Microsoft Office PowerPoint</Application>
  <PresentationFormat>Widescreen</PresentationFormat>
  <Paragraphs>72</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Century Gothic</vt:lpstr>
      <vt:lpstr>Wingdings 3</vt:lpstr>
      <vt:lpstr>Ion</vt:lpstr>
      <vt:lpstr>PowerPoint Presentation</vt:lpstr>
      <vt:lpstr>PowerPoint Presentation</vt:lpstr>
      <vt:lpstr>Why belong to a coop?</vt:lpstr>
      <vt:lpstr>Our Western Area School COOP…</vt:lpstr>
      <vt:lpstr>Let’s get specific…</vt:lpstr>
      <vt:lpstr>Why do we mess with an HRA?</vt:lpstr>
      <vt:lpstr>You need to realize you have 2 plans.</vt:lpstr>
      <vt:lpstr>Let’s look at an EOB…</vt:lpstr>
      <vt:lpstr>Show EOB examples,  spreadsheet and Consociate website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mplater</dc:creator>
  <cp:lastModifiedBy>mplater</cp:lastModifiedBy>
  <cp:revision>1</cp:revision>
  <dcterms:created xsi:type="dcterms:W3CDTF">2019-12-16T13:52:56Z</dcterms:created>
  <dcterms:modified xsi:type="dcterms:W3CDTF">2019-12-16T13:53:24Z</dcterms:modified>
</cp:coreProperties>
</file>